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34" r:id="rId1"/>
  </p:sldMasterIdLst>
  <p:notesMasterIdLst>
    <p:notesMasterId r:id="rId40"/>
  </p:notesMasterIdLst>
  <p:sldIdLst>
    <p:sldId id="355" r:id="rId2"/>
    <p:sldId id="492" r:id="rId3"/>
    <p:sldId id="463" r:id="rId4"/>
    <p:sldId id="464" r:id="rId5"/>
    <p:sldId id="465" r:id="rId6"/>
    <p:sldId id="466" r:id="rId7"/>
    <p:sldId id="430" r:id="rId8"/>
    <p:sldId id="431" r:id="rId9"/>
    <p:sldId id="468" r:id="rId10"/>
    <p:sldId id="480" r:id="rId11"/>
    <p:sldId id="449" r:id="rId12"/>
    <p:sldId id="448" r:id="rId13"/>
    <p:sldId id="481" r:id="rId14"/>
    <p:sldId id="451" r:id="rId15"/>
    <p:sldId id="467" r:id="rId16"/>
    <p:sldId id="454" r:id="rId17"/>
    <p:sldId id="418" r:id="rId18"/>
    <p:sldId id="419" r:id="rId19"/>
    <p:sldId id="420" r:id="rId20"/>
    <p:sldId id="421" r:id="rId21"/>
    <p:sldId id="469" r:id="rId22"/>
    <p:sldId id="470" r:id="rId23"/>
    <p:sldId id="471" r:id="rId24"/>
    <p:sldId id="472" r:id="rId25"/>
    <p:sldId id="473" r:id="rId26"/>
    <p:sldId id="455" r:id="rId27"/>
    <p:sldId id="461" r:id="rId28"/>
    <p:sldId id="474" r:id="rId29"/>
    <p:sldId id="483" r:id="rId30"/>
    <p:sldId id="485" r:id="rId31"/>
    <p:sldId id="486" r:id="rId32"/>
    <p:sldId id="487" r:id="rId33"/>
    <p:sldId id="488" r:id="rId34"/>
    <p:sldId id="489" r:id="rId35"/>
    <p:sldId id="491" r:id="rId36"/>
    <p:sldId id="476" r:id="rId37"/>
    <p:sldId id="477" r:id="rId38"/>
    <p:sldId id="386" r:id="rId3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D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5" autoAdjust="0"/>
    <p:restoredTop sz="79015" autoAdjust="0"/>
  </p:normalViewPr>
  <p:slideViewPr>
    <p:cSldViewPr snapToGrid="0">
      <p:cViewPr varScale="1">
        <p:scale>
          <a:sx n="58" d="100"/>
          <a:sy n="58" d="100"/>
        </p:scale>
        <p:origin x="114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86873E-4234-407E-A8DD-E5405923D656}" type="datetimeFigureOut">
              <a:rPr lang="en-US" smtClean="0"/>
              <a:t>8/9/2023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E03862-48D0-494B-A91A-F0F95861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750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E03862-48D0-494B-A91A-F0F95861557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1694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E03862-48D0-494B-A91A-F0F95861557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80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08ED0-181B-4F3D-945B-D679AE84A3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28F83-4438-4DE6-98DC-2CE0560CB2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3151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08ED0-181B-4F3D-945B-D679AE84A3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28F83-4438-4DE6-98DC-2CE0560CB2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25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08ED0-181B-4F3D-945B-D679AE84A3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28F83-4438-4DE6-98DC-2CE0560CB2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9016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08ED0-181B-4F3D-945B-D679AE84A3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28F83-4438-4DE6-98DC-2CE0560CB2B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655084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08ED0-181B-4F3D-945B-D679AE84A3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28F83-4438-4DE6-98DC-2CE0560CB2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972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08ED0-181B-4F3D-945B-D679AE84A3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28F83-4438-4DE6-98DC-2CE0560CB2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9122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08ED0-181B-4F3D-945B-D679AE84A3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28F83-4438-4DE6-98DC-2CE0560CB2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7946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08ED0-181B-4F3D-945B-D679AE84A3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28F83-4438-4DE6-98DC-2CE0560CB2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522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08ED0-181B-4F3D-945B-D679AE84A3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28F83-4438-4DE6-98DC-2CE0560CB2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0674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08ED0-181B-4F3D-945B-D679AE84A3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28F83-4438-4DE6-98DC-2CE0560CB2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286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08ED0-181B-4F3D-945B-D679AE84A3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28F83-4438-4DE6-98DC-2CE0560CB2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999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08ED0-181B-4F3D-945B-D679AE84A3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28F83-4438-4DE6-98DC-2CE0560CB2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590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08ED0-181B-4F3D-945B-D679AE84A3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28F83-4438-4DE6-98DC-2CE0560CB2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942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08ED0-181B-4F3D-945B-D679AE84A3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28F83-4438-4DE6-98DC-2CE0560CB2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848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08ED0-181B-4F3D-945B-D679AE84A3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28F83-4438-4DE6-98DC-2CE0560CB2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188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08ED0-181B-4F3D-945B-D679AE84A3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28F83-4438-4DE6-98DC-2CE0560CB2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546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08ED0-181B-4F3D-945B-D679AE84A3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28F83-4438-4DE6-98DC-2CE0560CB2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980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08ED0-181B-4F3D-945B-D679AE84A3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28F83-4438-4DE6-98DC-2CE0560CB2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342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E5908ED0-181B-4F3D-945B-D679AE84A3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8/9/2023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23C28F83-4438-4DE6-98DC-2CE0560CB2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344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5" r:id="rId1"/>
    <p:sldLayoutId id="2147484236" r:id="rId2"/>
    <p:sldLayoutId id="2147484237" r:id="rId3"/>
    <p:sldLayoutId id="2147484238" r:id="rId4"/>
    <p:sldLayoutId id="2147484239" r:id="rId5"/>
    <p:sldLayoutId id="2147484240" r:id="rId6"/>
    <p:sldLayoutId id="2147484241" r:id="rId7"/>
    <p:sldLayoutId id="2147484242" r:id="rId8"/>
    <p:sldLayoutId id="2147484243" r:id="rId9"/>
    <p:sldLayoutId id="2147484244" r:id="rId10"/>
    <p:sldLayoutId id="2147484245" r:id="rId11"/>
    <p:sldLayoutId id="2147484246" r:id="rId12"/>
    <p:sldLayoutId id="2147484247" r:id="rId13"/>
    <p:sldLayoutId id="2147484248" r:id="rId14"/>
    <p:sldLayoutId id="2147484249" r:id="rId15"/>
    <p:sldLayoutId id="2147484250" r:id="rId16"/>
    <p:sldLayoutId id="2147484251" r:id="rId17"/>
    <p:sldLayoutId id="2147484252" r:id="rId18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9876"/>
            <a:ext cx="12192000" cy="6735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162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9628" y="726305"/>
            <a:ext cx="11737571" cy="5375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  <a:spcAft>
                <a:spcPts val="800"/>
              </a:spcAft>
            </a:pPr>
            <a:r>
              <a:rPr lang="ar-SA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ماده26‌ـ نرخ مالیات و عوارض کالاهای نفتی، فلزات گرانبها، سیگار، نوشابه و سایر کالاهای آسیب‌رسان به سلامت به‌شرح زیر تعیین می‌شود</a:t>
            </a:r>
            <a:endParaRPr lang="en-US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  <a:spcAft>
                <a:spcPts val="800"/>
              </a:spcAft>
            </a:pPr>
            <a:r>
              <a:rPr lang="ar-SA" sz="16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 </a:t>
            </a:r>
            <a:r>
              <a:rPr lang="ar-SA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پ‌ـ </a:t>
            </a:r>
            <a:r>
              <a:rPr lang="ar-SA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نوشابه‌های قندی گازدار و بدون گاز و سایر کالاهای آسیب‌رسان به سلامت</a:t>
            </a:r>
            <a:endParaRPr lang="en-US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  <a:spcAft>
                <a:spcPts val="800"/>
              </a:spcAft>
            </a:pPr>
            <a:r>
              <a:rPr lang="ar-SA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نوشابه‌های قندی گازدار و بدون گاز و سایر کالاهای آسیب‌رسان به سلامت (به‌استثنای کالاهای موضوع بند «ت» این ماده</a:t>
            </a:r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) </a:t>
            </a:r>
            <a:r>
              <a:rPr lang="ar-SA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تولید داخل مشمول مالیات و عوارض با نرخ </a:t>
            </a:r>
            <a:r>
              <a:rPr lang="ar-SA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شانزده‌درصد (16%) </a:t>
            </a:r>
            <a:r>
              <a:rPr lang="ar-SA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و واردات آنها مشمول مالیات و عوارض با نرخ سی‌و‌شش‌درصد (36%) می‌باشند. فهرست کالاهای موضوع این بند و واحدهای تولیدکننده آنها حداکثر دوماه پس از ابلاغ این قانون به پیشنهاد وزارت بهداشت، درمان و آموزش پزشکی و حداکثر یک‌ماه بعد از آن توسط کارگروهی مرکب از نمایندگان تام‌الاختیار وزارتخانه مزبور، وزارت صنعت، معدن و تجارت و وزارت امور اقتصادی و دارایی تصویب می‌شود</a:t>
            </a:r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 </a:t>
            </a:r>
            <a:r>
              <a:rPr lang="ar-SA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تغییرات فهرست موردنظر تا انتهای دی‌ماه هر سال (برای اجراء در سال بعد) به ترتیب فوق تصویب و توسط وزارت بهداشت، درمان و آموزش پزشکی برای اجراء اعلام می‌گردد. در صورت عدم تصویب فهرست مزبور در مهلت مقرر، فهرست پیشنهادی وزارت بهداشت، درمان و آموزش پزشکی پس از تأیید شورای‌عالی سلامت و امنیت غذایی، ملاک عمل است</a:t>
            </a:r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769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5084" y="271468"/>
            <a:ext cx="11305308" cy="6242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  <a:spcAft>
                <a:spcPts val="800"/>
              </a:spcAft>
            </a:pPr>
            <a:r>
              <a:rPr lang="ar-SA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ماده </a:t>
            </a:r>
            <a:r>
              <a:rPr lang="fa-IR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۳۹‌- 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سهم شهرداری‌ها، دهیاری‌ها، روستاهای فاقد دهیاری و مناطق عشایری، براساس ترتیبات ذیل به حساب تمرکز وجوه وزارت کشور و حساب تمرکز وجوه اداره کل امور مالیاتی استان ذی‌ربط نزد خزانه‌داری کل کشور برای توزیع بین شهردار‌ی‌ها و دهیاری‌ها واریز می‌شود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  <a:spcAft>
                <a:spcPts val="800"/>
              </a:spcAft>
            </a:pPr>
            <a:r>
              <a:rPr lang="ar-SA" sz="24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الف‌- نود درصد (</a:t>
            </a:r>
            <a:r>
              <a:rPr lang="fa-IR" sz="24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۹۰%) </a:t>
            </a:r>
            <a:r>
              <a:rPr lang="ar-SA" sz="24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از عوارض و جریمه‌های مربوط به ماده ‌(</a:t>
            </a:r>
            <a:r>
              <a:rPr lang="fa-IR" sz="24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۷) </a:t>
            </a:r>
            <a:r>
              <a:rPr lang="ar-SA" sz="24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و بندهای «ب» و «پ» ماده ‌(</a:t>
            </a:r>
            <a:r>
              <a:rPr lang="fa-IR" sz="24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۲۶) </a:t>
            </a:r>
            <a:r>
              <a:rPr lang="ar-SA" sz="24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این قانون پس از واریز به حساب تمرکز وجوه اداره کل امور مالیاتی استان بر اساس شاخص جمعیت میان شهرداری‌ها، دهیاری‌ها، اداره امور عشایر هر شهرستان (سهم مناطق عشایری) و فرمانداری‌های همان استان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(سهم روستاهای فاقد دهیاری) توزیع و ده‌درصد (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۱۰%) 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مابقی به حساب تمرکز وجوه وزارت کشور واریز تا به موجب آیین‌نامه‌ای که براساس شاخص‌های توسعه‌نیافتگی سه‌ماه پس از لازم‌الاجراءشدن این قانون توسط سازمان برنامه و بودجه کشور و وزارت کشور تهیه می‏شود و به تصویب هیأت وزیران می‌رسد بین شهرداری‌ها، دهیاری‌ها، اداره امور عشایر شهرستان (سهم مناطق عشایری) و روستاهای فاقد دهیاری (به حساب فرمانداری‌ها) توزیع گردد</a:t>
            </a:r>
            <a:r>
              <a:rPr lang="en-US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9275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43451"/>
            <a:ext cx="11937076" cy="6345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 rtl="1">
              <a:lnSpc>
                <a:spcPct val="150000"/>
              </a:lnSpc>
              <a:spcAft>
                <a:spcPts val="800"/>
              </a:spcAft>
            </a:pPr>
            <a:r>
              <a:rPr lang="ar-SA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تبصره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۴- 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محل أخذ مالیات ارزش افزوده واحدهای تولیدی محل استقرار آنها می‌باشد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 rtl="1">
              <a:lnSpc>
                <a:spcPct val="150000"/>
              </a:lnSpc>
              <a:spcAft>
                <a:spcPts val="800"/>
              </a:spcAft>
            </a:pPr>
            <a:r>
              <a:rPr lang="ar-SA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تبصره </a:t>
            </a:r>
            <a:r>
              <a:rPr lang="fa-IR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۵- </a:t>
            </a:r>
            <a:r>
              <a:rPr lang="ar-SA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سهم شهرداری‌ها و دهیاری‌ها از محل منابع حاصل از بندهای «پ» و «ت» ماده ‌(</a:t>
            </a:r>
            <a:r>
              <a:rPr lang="fa-IR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۲۶) </a:t>
            </a:r>
            <a:r>
              <a:rPr lang="ar-SA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این قانون باید مطابق با سیاست‌های ابلاغی شورای‌عالی سلامت و امنیت غذایی هزینه گردد. تصمیم‌گیری در خصوص نحوه هزینه‌کرد منابع مزبور در کلان‌شهرها برعهده کمیته‌ای متشکل از فرماندار، شهردار و نماینده وزارت بهداشت، درمان و آموزش پزشکی است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4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 rtl="1">
              <a:lnSpc>
                <a:spcPct val="150000"/>
              </a:lnSpc>
              <a:spcAft>
                <a:spcPts val="800"/>
              </a:spcAft>
            </a:pPr>
            <a:r>
              <a:rPr lang="ar-SA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تبصره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۷‌- 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سهم عوارض ارزش افزوده دریافتی از شرکتهای فناور مستقر در پارکهای علم و فناوری پس از واریز به خزانه‌داری کل کشور، به صورت صددرصد (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۱۰۰%) 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به همان پارک بابت ایجاد، توسعه و نگهداری زیرساختها و فضاهای عمومی، آموزشی، پژوهشی و فناوری و ارائه خدمات شهری اختصاص می‌یابد. آیین‌نامه اجرائی این تبصره ظرف سه‌ماه از تاریخ لازم‌الاجراءشدن این قانون توسط معاونت علمی و فناوری ریاست جمهوری با همکاری وزارت علوم، تحقیقات و فناوری و</a:t>
            </a:r>
            <a:r>
              <a:rPr lang="ar-SA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وزارت بهداشت، درمان و آموزش پزشکی 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تهیه می‌شود و به‌تصویب هیأت وزیران می‌رسد</a:t>
            </a:r>
            <a:r>
              <a:rPr lang="en-US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04952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6007" y="169636"/>
            <a:ext cx="11521440" cy="6368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  <a:spcAft>
                <a:spcPts val="800"/>
              </a:spcAft>
            </a:pPr>
            <a:r>
              <a:rPr lang="ar-SA" sz="28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فصل سوم‌ـ معافیت‌ها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  <a:spcAft>
                <a:spcPts val="800"/>
              </a:spcAft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ماده9‌ـ عرضه کالاها و ارائه خدمات زیر از پرداخت مالیات و عوارض معاف می‌باشد</a:t>
            </a: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  <a:spcAft>
                <a:spcPts val="800"/>
              </a:spcAft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الف‌ـ کالاها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  <a:spcAft>
                <a:spcPts val="800"/>
              </a:spcAft>
            </a:pPr>
            <a:r>
              <a:rPr lang="ar-SA" sz="28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انواع گوشت و فرآورده‌های گوشتی مطابق با فهرستی که هر سال وزارت بهداشت، درمان و آموزش پزشکی تا پایان دی‌ماه برای اجراء در سال بعد به سازمان ارسال می‌کند؛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  <a:spcAft>
                <a:spcPts val="800"/>
              </a:spcAft>
            </a:pPr>
            <a:r>
              <a:rPr lang="ar-SA" sz="28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انواع روغن‌های خوراکی؛ اعم از گیاهی و حیوانی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  <a:spcAft>
                <a:spcPts val="800"/>
              </a:spcAft>
            </a:pPr>
            <a:r>
              <a:rPr lang="ar-SA" sz="28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تبصره4ـ اعمال معافیت‏های مالیاتی در خصوص مواد خوراکی مذکور در اجزای این بند، منوط به أخذ گواهی سلامت محصول از مراجع قانونی ذی­صلاح از قبیل سازمان ملی استاندارد ایران و سازمان غذا و دارو است</a:t>
            </a:r>
            <a:r>
              <a:rPr lang="en-US" sz="28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5213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31519" y="778140"/>
            <a:ext cx="10823171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  <a:spcAft>
                <a:spcPts val="800"/>
              </a:spcAft>
            </a:pPr>
            <a:r>
              <a:rPr lang="fa-IR" sz="2400" b="1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قانون بودجه 1401</a:t>
            </a:r>
            <a:endParaRPr lang="en-US" sz="2400" b="1" dirty="0" smtClean="0">
              <a:solidFill>
                <a:srgbClr val="FF0000"/>
              </a:solidFill>
              <a:latin typeface="Calibri" panose="020F0502020204030204" pitchFamily="34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algn="just" rtl="1">
              <a:lnSpc>
                <a:spcPct val="200000"/>
              </a:lnSpc>
              <a:spcAft>
                <a:spcPts val="800"/>
              </a:spcAft>
            </a:pPr>
            <a:r>
              <a:rPr lang="ar-SA" sz="2400" b="1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تبصره </a:t>
            </a:r>
            <a:r>
              <a:rPr lang="fa-IR" sz="2400" b="1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۶- </a:t>
            </a:r>
            <a:r>
              <a:rPr lang="ar-SA" sz="2400" b="1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‌عوارض و مالیات</a:t>
            </a:r>
            <a:endParaRPr lang="en-US" sz="24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r" rtl="1">
              <a:lnSpc>
                <a:spcPct val="200000"/>
              </a:lnSpc>
              <a:spcAft>
                <a:spcPts val="800"/>
              </a:spcAft>
            </a:pP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 </a:t>
            </a:r>
          </a:p>
          <a:p>
            <a:pPr algn="just" rtl="1">
              <a:lnSpc>
                <a:spcPct val="200000"/>
              </a:lnSpc>
            </a:pPr>
            <a:r>
              <a:rPr lang="ar-SA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ح- ‌سازمان امور مالیاتی کشور مکلف است عوارض به میزان ده درصد(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۱۰%) </a:t>
            </a:r>
            <a:r>
              <a:rPr lang="ar-SA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ارزش کالاها و خدمات موضوع ماده (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۴۸) </a:t>
            </a:r>
            <a:r>
              <a:rPr lang="ar-SA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قانون الحاق برخی مواد به قانون تنظیم بخشی از مقررات مالی دولت (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۲) </a:t>
            </a:r>
            <a:r>
              <a:rPr lang="ar-SA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را أخذ و به ردیف درآمدی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۱۶۰۱۰۹</a:t>
            </a:r>
            <a:r>
              <a:rPr lang="ar-SA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جدول شماره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۵</a:t>
            </a:r>
            <a:r>
              <a:rPr lang="fa-IR" sz="2000" b="1" dirty="0"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قانون نزد خزانه‌داری کل کشور واریز نماید تا از طریق دستگاههای اجرائی ذی‌ربط صرف اهداف تعیین شده در ماده قانونی فوق‌‌الذکر گردد</a:t>
            </a:r>
            <a:endParaRPr lang="en-US" sz="20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486870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7608" y="620688"/>
            <a:ext cx="7244366" cy="920972"/>
          </a:xfrm>
        </p:spPr>
        <p:txBody>
          <a:bodyPr>
            <a:normAutofit/>
          </a:bodyPr>
          <a:lstStyle/>
          <a:p>
            <a:pPr algn="ctr"/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فلسفه تعیین فهرست </a:t>
            </a:r>
            <a:endParaRPr lang="en-US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4798" y="1916833"/>
            <a:ext cx="8529034" cy="4680520"/>
          </a:xfrm>
        </p:spPr>
        <p:txBody>
          <a:bodyPr>
            <a:noAutofit/>
          </a:bodyPr>
          <a:lstStyle/>
          <a:p>
            <a:pPr marL="0" indent="0" algn="r" rtl="1">
              <a:lnSpc>
                <a:spcPct val="250000"/>
              </a:lnSpc>
              <a:buNone/>
            </a:pPr>
            <a:r>
              <a:rPr lang="fa-IR" sz="2400" dirty="0" smtClean="0">
                <a:cs typeface="B Titr" panose="00000700000000000000" pitchFamily="2" charset="-78"/>
              </a:rPr>
              <a:t>1- آگاهی جامعه از عوامل تاثیر گذار بر سلامت </a:t>
            </a:r>
          </a:p>
          <a:p>
            <a:pPr marL="0" indent="0" algn="r" rtl="1">
              <a:lnSpc>
                <a:spcPct val="250000"/>
              </a:lnSpc>
              <a:buNone/>
            </a:pPr>
            <a:r>
              <a:rPr lang="fa-IR" sz="2400" dirty="0" smtClean="0">
                <a:cs typeface="B Titr" panose="00000700000000000000" pitchFamily="2" charset="-78"/>
              </a:rPr>
              <a:t>2- جلوگیری از تبلیغات و  </a:t>
            </a:r>
            <a:r>
              <a:rPr lang="fa-IR" sz="2400" dirty="0" err="1" smtClean="0">
                <a:cs typeface="B Titr" panose="00000700000000000000" pitchFamily="2" charset="-78"/>
              </a:rPr>
              <a:t>القای</a:t>
            </a:r>
            <a:r>
              <a:rPr lang="fa-IR" sz="2400" dirty="0" smtClean="0">
                <a:cs typeface="B Titr" panose="00000700000000000000" pitchFamily="2" charset="-78"/>
              </a:rPr>
              <a:t> نیاز کاذب</a:t>
            </a:r>
          </a:p>
          <a:p>
            <a:pPr marL="0" indent="0" algn="r" rtl="1">
              <a:lnSpc>
                <a:spcPct val="250000"/>
              </a:lnSpc>
              <a:buNone/>
            </a:pPr>
            <a:r>
              <a:rPr lang="fa-IR" sz="2400" dirty="0" smtClean="0">
                <a:cs typeface="B Titr" panose="00000700000000000000" pitchFamily="2" charset="-78"/>
              </a:rPr>
              <a:t>3- تاثیر بر تقاضا از طریق افزایش قیمت و اخذ عوارض و مالیات </a:t>
            </a:r>
            <a:endParaRPr lang="en-US" sz="24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943024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67114" y="0"/>
            <a:ext cx="7244366" cy="631767"/>
          </a:xfrm>
        </p:spPr>
        <p:txBody>
          <a:bodyPr>
            <a:normAutofit/>
          </a:bodyPr>
          <a:lstStyle/>
          <a:p>
            <a:pPr algn="ctr"/>
            <a:r>
              <a:rPr lang="fa-IR" sz="3200" dirty="0" err="1" smtClean="0">
                <a:solidFill>
                  <a:srgbClr val="FF0000"/>
                </a:solidFill>
                <a:cs typeface="B Titr" panose="00000700000000000000" pitchFamily="2" charset="-78"/>
              </a:rPr>
              <a:t>مولفه</a:t>
            </a:r>
            <a:r>
              <a:rPr lang="fa-IR" sz="3200" dirty="0" smtClean="0">
                <a:solidFill>
                  <a:srgbClr val="FF0000"/>
                </a:solidFill>
                <a:cs typeface="B Titr" panose="00000700000000000000" pitchFamily="2" charset="-78"/>
              </a:rPr>
              <a:t> های تعیین فهرست</a:t>
            </a:r>
            <a:endParaRPr lang="en-US" sz="32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4728" y="631767"/>
            <a:ext cx="11676183" cy="5885411"/>
          </a:xfrm>
        </p:spPr>
        <p:txBody>
          <a:bodyPr>
            <a:noAutofit/>
          </a:bodyPr>
          <a:lstStyle/>
          <a:p>
            <a:pPr marL="342900" lvl="0" indent="-342900" algn="r" rtl="1">
              <a:lnSpc>
                <a:spcPct val="100000"/>
              </a:lnSpc>
              <a:spcAft>
                <a:spcPts val="0"/>
              </a:spcAft>
              <a:buFont typeface="+mj-lt"/>
              <a:buAutoNum type="arabicPeriod"/>
            </a:pPr>
            <a:r>
              <a:rPr lang="fa-IR" b="1" dirty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ق</a:t>
            </a:r>
            <a:r>
              <a:rPr lang="fa-IR" b="1" dirty="0" smtClean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ابلیت </a:t>
            </a:r>
            <a:r>
              <a:rPr lang="fa-IR" b="1" dirty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تبادل اقتصادی ( اصولا کالا یا خدمت محسوب شود و به منظور کسب درآمد باشد)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lvl="0" indent="-342900" algn="r" rtl="1">
              <a:lnSpc>
                <a:spcPct val="100000"/>
              </a:lnSpc>
              <a:spcAft>
                <a:spcPts val="0"/>
              </a:spcAft>
              <a:buFont typeface="+mj-lt"/>
              <a:buAutoNum type="arabicPeriod"/>
            </a:pPr>
            <a:r>
              <a:rPr lang="fa-IR" b="1" dirty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لزوم تولید یا ارایه به صورت قانونی (محصولات غیرمجاز از سایر ساز و کار های قانونی کنترل خواهد شد)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lvl="0" indent="-342900" algn="r" rtl="1">
              <a:lnSpc>
                <a:spcPct val="100000"/>
              </a:lnSpc>
              <a:spcAft>
                <a:spcPts val="0"/>
              </a:spcAft>
              <a:buFont typeface="+mj-lt"/>
              <a:buAutoNum type="arabicPeriod"/>
            </a:pPr>
            <a:r>
              <a:rPr lang="fa-IR" b="1" dirty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گستره آسیب: میزان مصرف در جامعه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lvl="0" indent="-342900" algn="r" rtl="1">
              <a:lnSpc>
                <a:spcPct val="100000"/>
              </a:lnSpc>
              <a:spcAft>
                <a:spcPts val="0"/>
              </a:spcAft>
              <a:buFont typeface="+mj-lt"/>
              <a:buAutoNum type="arabicPeriod"/>
            </a:pPr>
            <a:r>
              <a:rPr lang="fa-IR" b="1" dirty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شدت آسیب: تفاوت بارز بین میزان اجزای مضر و مفید کالا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lvl="0" indent="-342900" algn="r" rtl="1">
              <a:lnSpc>
                <a:spcPct val="100000"/>
              </a:lnSpc>
              <a:spcAft>
                <a:spcPts val="0"/>
              </a:spcAft>
              <a:buFont typeface="+mj-lt"/>
              <a:buAutoNum type="arabicPeriod"/>
            </a:pPr>
            <a:r>
              <a:rPr lang="fa-IR" b="1" dirty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وجود شواهد علمی کافی برای آسیب رسانی </a:t>
            </a:r>
            <a:r>
              <a:rPr lang="fa-IR" b="1" dirty="0" smtClean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(امتیاز </a:t>
            </a:r>
            <a:r>
              <a:rPr lang="fa-IR" b="1" dirty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اجزای آسیب رسان بیشتر از امتیاز اجزای مضر کالا باشد)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lvl="0" indent="-342900" algn="r" rtl="1">
              <a:lnSpc>
                <a:spcPct val="100000"/>
              </a:lnSpc>
              <a:spcAft>
                <a:spcPts val="0"/>
              </a:spcAft>
              <a:buFont typeface="+mj-lt"/>
              <a:buAutoNum type="arabicPeriod"/>
            </a:pPr>
            <a:r>
              <a:rPr lang="fa-IR" b="1" dirty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وجود جایگزین مناسب برای کالا یا خدمت مشمول فهرست </a:t>
            </a:r>
            <a:r>
              <a:rPr lang="fa-IR" b="1" dirty="0" smtClean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(کالاهای </a:t>
            </a:r>
            <a:r>
              <a:rPr lang="fa-IR" b="1" dirty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اساسی و کالاهای فاقد جایگزین مشمول فهرست </a:t>
            </a:r>
            <a:r>
              <a:rPr lang="fa-IR" b="1" dirty="0" err="1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نمی</a:t>
            </a:r>
            <a:r>
              <a:rPr lang="fa-IR" b="1" dirty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باشد)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lvl="0" indent="-342900" algn="r" rtl="1">
              <a:lnSpc>
                <a:spcPct val="100000"/>
              </a:lnSpc>
              <a:spcAft>
                <a:spcPts val="0"/>
              </a:spcAft>
              <a:buFont typeface="+mj-lt"/>
              <a:buAutoNum type="arabicPeriod"/>
            </a:pPr>
            <a:r>
              <a:rPr lang="fa-IR" b="1" dirty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هزینه  و پیامد های جایگزینی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lvl="0" indent="-342900" algn="r" rtl="1">
              <a:lnSpc>
                <a:spcPct val="100000"/>
              </a:lnSpc>
              <a:spcAft>
                <a:spcPts val="0"/>
              </a:spcAft>
              <a:buFont typeface="+mj-lt"/>
              <a:buAutoNum type="arabicPeriod"/>
            </a:pPr>
            <a:r>
              <a:rPr lang="fa-IR" b="1" dirty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کشش پذیری (کاهش تقاضا بدنبال افزایش قیمت)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lvl="0" indent="-342900" algn="r" rtl="1">
              <a:lnSpc>
                <a:spcPct val="100000"/>
              </a:lnSpc>
              <a:spcAft>
                <a:spcPts val="0"/>
              </a:spcAft>
              <a:buFont typeface="+mj-lt"/>
              <a:buAutoNum type="arabicPeriod"/>
            </a:pPr>
            <a:r>
              <a:rPr lang="fa-IR" b="1" dirty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قرار داشتن در سبد مصرف خانوار(کالای نهایی محسوب شود)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lvl="0" indent="-342900" algn="r" rtl="1">
              <a:lnSpc>
                <a:spcPct val="100000"/>
              </a:lnSpc>
              <a:spcAft>
                <a:spcPts val="0"/>
              </a:spcAft>
              <a:buFont typeface="+mj-lt"/>
              <a:buAutoNum type="arabicPeriod"/>
            </a:pPr>
            <a:r>
              <a:rPr lang="fa-IR" b="1" dirty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وجود شواهد مبتنی بر تاثیر عوارض و ممنوعیت تبلیغات بر میزان </a:t>
            </a:r>
            <a:r>
              <a:rPr lang="fa-IR" b="1" dirty="0" smtClean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مصرف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>
              <a:lnSpc>
                <a:spcPct val="100000"/>
              </a:lnSpc>
              <a:spcAft>
                <a:spcPts val="800"/>
              </a:spcAft>
            </a:pPr>
            <a:r>
              <a:rPr lang="fa-IR" b="1" dirty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تبصره 1: کالاهای اساسی مشمول فهرست </a:t>
            </a:r>
            <a:r>
              <a:rPr lang="fa-IR" b="1" dirty="0" err="1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نمی</a:t>
            </a:r>
            <a:r>
              <a:rPr lang="fa-IR" b="1" dirty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باشد</a:t>
            </a:r>
            <a:endParaRPr lang="en-US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lnSpc>
                <a:spcPct val="100000"/>
              </a:lnSpc>
              <a:spcAft>
                <a:spcPts val="800"/>
              </a:spcAft>
            </a:pPr>
            <a:r>
              <a:rPr lang="fa-IR" b="1" dirty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تبصره 2: اجزای آسیب رسان بر پایه میزان کالری، نمک، چربی اشباع، اسید چرب ترانس، مواد نگهدارنده، </a:t>
            </a:r>
            <a:r>
              <a:rPr lang="fa-IR" b="1" dirty="0" err="1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کارسینوژن</a:t>
            </a:r>
            <a:r>
              <a:rPr lang="fa-IR" b="1" dirty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ها و فقدان با فقر مواد مغذی می باشد.</a:t>
            </a:r>
            <a:endParaRPr lang="en-US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r" rtl="1">
              <a:lnSpc>
                <a:spcPct val="250000"/>
              </a:lnSpc>
              <a:buNone/>
            </a:pPr>
            <a:endParaRPr lang="en-US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774793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674" y="850004"/>
            <a:ext cx="9195150" cy="1017433"/>
          </a:xfrm>
        </p:spPr>
        <p:txBody>
          <a:bodyPr>
            <a:normAutofit/>
          </a:bodyPr>
          <a:lstStyle/>
          <a:p>
            <a:pPr algn="r"/>
            <a:r>
              <a:rPr lang="en-US" sz="2800" smtClean="0">
                <a:ea typeface="Calibri"/>
                <a:cs typeface="Times New Roman"/>
              </a:rPr>
              <a:t/>
            </a:r>
            <a:br>
              <a:rPr lang="en-US" sz="2800" smtClean="0">
                <a:ea typeface="Calibri"/>
                <a:cs typeface="Times New Roman"/>
              </a:rPr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88125" y="2240607"/>
            <a:ext cx="8820442" cy="391542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6172941"/>
            <a:ext cx="11500833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  <a:tabLst>
                <a:tab pos="7610475" algn="l"/>
              </a:tabLst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اگر امتیاز 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A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برای یک غذا و نوشیدنی 11 یا بیشتر باشد </a:t>
            </a:r>
            <a:r>
              <a:rPr lang="fa-IR" b="1" dirty="0" err="1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نمی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تواند امتیازات مربوط به پروتئین را کسب کند مگر آنکه بتواند </a:t>
            </a:r>
            <a:r>
              <a:rPr lang="fa-IR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امتیاز 5 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برای میوه، سبزی و مغزها را بدست آورد.</a:t>
            </a:r>
            <a:endParaRPr lang="en-US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9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73123" y="1428871"/>
            <a:ext cx="9813701" cy="42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r" rtl="1">
              <a:lnSpc>
                <a:spcPct val="107000"/>
              </a:lnSpc>
              <a:spcAft>
                <a:spcPts val="800"/>
              </a:spcAft>
            </a:pP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مجموع امتیاز</a:t>
            </a:r>
            <a:r>
              <a:rPr lang="en-US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A</a:t>
            </a:r>
            <a:r>
              <a:rPr lang="en-US" sz="2000" b="1" dirty="0" smtClean="0">
                <a:latin typeface="B Nazanin" panose="00000400000000000000" pitchFamily="2" charset="-78"/>
                <a:ea typeface="Calibri" panose="020F0502020204030204" pitchFamily="34" charset="0"/>
                <a:cs typeface="Arial" panose="020B0604020202090204" pitchFamily="34" charset="0"/>
              </a:rPr>
              <a:t> </a:t>
            </a:r>
            <a:r>
              <a:rPr lang="en-US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=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(امتیاز 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انرژی) +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</a:t>
            </a:r>
            <a:r>
              <a:rPr lang="fa-IR" sz="2000" b="1" dirty="0" err="1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امتیازچربی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اشباع) +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(امتیاز  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قندها) +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</a:t>
            </a:r>
            <a:r>
              <a:rPr lang="fa-IR" sz="2000" b="1" dirty="0" err="1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امتیازسدیم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</a:t>
            </a:r>
            <a:endParaRPr lang="en-US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9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446416" y="409370"/>
            <a:ext cx="88613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altLang="ko-KR" sz="3600" dirty="0">
                <a:solidFill>
                  <a:srgbClr val="FF0000"/>
                </a:solidFill>
                <a:cs typeface="B Titr" panose="00000700000000000000" pitchFamily="2" charset="-78"/>
              </a:rPr>
              <a:t>تعیین ارزش غذایی محصولات غذایی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5292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2265" y="672294"/>
            <a:ext cx="8825659" cy="1688521"/>
          </a:xfrm>
        </p:spPr>
        <p:txBody>
          <a:bodyPr>
            <a:normAutofit fontScale="25000" lnSpcReduction="20000"/>
          </a:bodyPr>
          <a:lstStyle/>
          <a:p>
            <a:pPr algn="r" rtl="1"/>
            <a:r>
              <a:rPr lang="fa-IR" sz="8000" b="1" dirty="0">
                <a:latin typeface="Calibri"/>
                <a:ea typeface="Calibri"/>
                <a:cs typeface="B Nazanin"/>
              </a:rPr>
              <a:t>محاسبه </a:t>
            </a:r>
            <a:r>
              <a:rPr lang="fa-IR" sz="8000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امتیاز </a:t>
            </a:r>
            <a:r>
              <a:rPr lang="en-US" sz="8000" b="1" dirty="0" smtClean="0">
                <a:latin typeface="Calibri"/>
                <a:ea typeface="Calibri"/>
                <a:cs typeface="B Nazanin"/>
              </a:rPr>
              <a:t>C</a:t>
            </a:r>
            <a:r>
              <a:rPr lang="en-US" sz="8000" b="1" dirty="0">
                <a:latin typeface="Calibri"/>
                <a:ea typeface="Calibri"/>
                <a:cs typeface="Times New Roman"/>
              </a:rPr>
              <a:t/>
            </a:r>
            <a:br>
              <a:rPr lang="en-US" sz="8000" b="1" dirty="0">
                <a:latin typeface="Calibri"/>
                <a:ea typeface="Calibri"/>
                <a:cs typeface="Times New Roman"/>
              </a:rPr>
            </a:br>
            <a:r>
              <a:rPr lang="en-US" sz="8000" b="1" dirty="0">
                <a:latin typeface="Calibri"/>
                <a:ea typeface="Calibri"/>
                <a:cs typeface="B Nazanin"/>
              </a:rPr>
              <a:t> </a:t>
            </a:r>
            <a:r>
              <a:rPr lang="fa-IR" sz="8000" b="1" dirty="0">
                <a:latin typeface="Calibri"/>
                <a:ea typeface="Calibri"/>
                <a:cs typeface="B Nazanin"/>
              </a:rPr>
              <a:t>می تواند حداکثر 5 امتیاز برای هر ماده غذایی مغذی تعلق بگیرد.</a:t>
            </a:r>
            <a:r>
              <a:rPr lang="en-US" sz="8000" b="1" dirty="0">
                <a:latin typeface="Calibri"/>
                <a:ea typeface="Calibri"/>
                <a:cs typeface="Times New Roman"/>
              </a:rPr>
              <a:t/>
            </a:r>
            <a:br>
              <a:rPr lang="en-US" sz="8000" b="1" dirty="0">
                <a:latin typeface="Calibri"/>
                <a:ea typeface="Calibri"/>
                <a:cs typeface="Times New Roman"/>
              </a:rPr>
            </a:br>
            <a:r>
              <a:rPr lang="fa-IR" sz="8000" b="1" dirty="0">
                <a:latin typeface="Calibri"/>
                <a:ea typeface="Calibri"/>
                <a:cs typeface="B Nazanin"/>
              </a:rPr>
              <a:t> </a:t>
            </a:r>
            <a:r>
              <a:rPr lang="fa-IR" sz="8000" b="1" dirty="0" smtClean="0">
                <a:latin typeface="Calibri"/>
                <a:ea typeface="Calibri"/>
                <a:cs typeface="B Nazanin"/>
              </a:rPr>
              <a:t>مجموع</a:t>
            </a:r>
            <a:r>
              <a:rPr lang="fa-IR" sz="8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امتیاز</a:t>
            </a:r>
            <a:r>
              <a:rPr lang="en-US" sz="8000" b="1" dirty="0" smtClean="0">
                <a:latin typeface="Calibri"/>
                <a:ea typeface="Calibri"/>
                <a:cs typeface="B Nazanin"/>
              </a:rPr>
              <a:t>C </a:t>
            </a:r>
            <a:r>
              <a:rPr lang="fa-IR" sz="8000" b="1" dirty="0" smtClean="0">
                <a:latin typeface="Calibri"/>
                <a:ea typeface="Calibri"/>
                <a:cs typeface="B Nazanin"/>
              </a:rPr>
              <a:t> </a:t>
            </a:r>
            <a:r>
              <a:rPr lang="fa-IR" sz="8000" b="1" dirty="0">
                <a:latin typeface="Calibri"/>
                <a:ea typeface="Calibri"/>
                <a:cs typeface="B Nazanin"/>
              </a:rPr>
              <a:t>=  (امتیاز برای میوه ، سبزی و مغزها) +( امتیاز برای فیبر) + (امتیاز برای پروتئین)</a:t>
            </a:r>
            <a:r>
              <a:rPr lang="en-US" sz="8000" b="1" dirty="0">
                <a:latin typeface="Calibri"/>
                <a:ea typeface="Calibri"/>
                <a:cs typeface="Times New Roman"/>
              </a:rPr>
              <a:t/>
            </a:r>
            <a:br>
              <a:rPr lang="en-US" sz="8000" b="1" dirty="0">
                <a:latin typeface="Calibri"/>
                <a:ea typeface="Calibri"/>
                <a:cs typeface="Times New Roman"/>
              </a:rPr>
            </a:br>
            <a:r>
              <a:rPr lang="fa-IR" sz="8000" b="1" dirty="0">
                <a:latin typeface="Calibri"/>
                <a:ea typeface="Calibri"/>
                <a:cs typeface="B Nazanin"/>
              </a:rPr>
              <a:t>جدول زیر نشان دهنده محاسبه امتیازات ماده مغذی در هر 100 گرم از مواد غذایی یا نوشیدنی است :</a:t>
            </a:r>
            <a:r>
              <a:rPr lang="en-US" b="1" dirty="0">
                <a:latin typeface="Calibri"/>
                <a:ea typeface="Calibri"/>
                <a:cs typeface="Times New Roman"/>
              </a:rPr>
              <a:t/>
            </a:r>
            <a:br>
              <a:rPr lang="en-US" b="1" dirty="0">
                <a:latin typeface="Calibri"/>
                <a:ea typeface="Calibri"/>
                <a:cs typeface="Times New Roman"/>
              </a:rPr>
            </a:b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006" y="2727348"/>
            <a:ext cx="11178450" cy="3773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9959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60582" y="361945"/>
            <a:ext cx="10934163" cy="5955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000" b="1" dirty="0">
                <a:ea typeface="Calibri"/>
                <a:cs typeface="B Nazanin" panose="00000400000000000000" pitchFamily="2" charset="-78"/>
              </a:rPr>
              <a:t>محاسبه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امتیاز</a:t>
            </a:r>
            <a:r>
              <a:rPr lang="fa-IR" sz="2000" b="1" dirty="0" smtClean="0">
                <a:ea typeface="Calibri"/>
                <a:cs typeface="B Nazanin" panose="00000400000000000000" pitchFamily="2" charset="-78"/>
              </a:rPr>
              <a:t> </a:t>
            </a:r>
            <a:r>
              <a:rPr lang="fa-IR" sz="2000" b="1" dirty="0">
                <a:ea typeface="Calibri"/>
                <a:cs typeface="B Nazanin" panose="00000400000000000000" pitchFamily="2" charset="-78"/>
              </a:rPr>
              <a:t>کلی</a:t>
            </a:r>
            <a:endParaRPr lang="en-US" sz="2000" b="1" dirty="0">
              <a:ea typeface="Calibri"/>
              <a:cs typeface="B Nazanin" panose="00000400000000000000" pitchFamily="2" charset="-78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Symbol"/>
              <a:buChar char=""/>
            </a:pPr>
            <a:r>
              <a:rPr lang="fa-IR" sz="2000" b="1" dirty="0">
                <a:ea typeface="Calibri"/>
                <a:cs typeface="B Nazanin" panose="00000400000000000000" pitchFamily="2" charset="-78"/>
              </a:rPr>
              <a:t> </a:t>
            </a:r>
            <a:r>
              <a:rPr lang="fa-IR" sz="2000" b="1" dirty="0" smtClean="0">
                <a:ea typeface="Calibri"/>
                <a:cs typeface="B Nazanin" panose="00000400000000000000" pitchFamily="2" charset="-78"/>
              </a:rPr>
              <a:t>اگر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امتیاز </a:t>
            </a:r>
            <a:r>
              <a:rPr lang="fa-IR" sz="2000" b="1" dirty="0" smtClean="0">
                <a:ea typeface="Calibri"/>
                <a:cs typeface="B Nazanin" panose="00000400000000000000" pitchFamily="2" charset="-78"/>
              </a:rPr>
              <a:t>یک </a:t>
            </a:r>
            <a:r>
              <a:rPr lang="fa-IR" sz="2000" b="1" dirty="0">
                <a:ea typeface="Calibri"/>
                <a:cs typeface="B Nazanin" panose="00000400000000000000" pitchFamily="2" charset="-78"/>
              </a:rPr>
              <a:t>غذا کمتر از 11 باشد در مورد امتیاز </a:t>
            </a:r>
            <a:r>
              <a:rPr lang="en-US" sz="2000" b="1" dirty="0">
                <a:ea typeface="Calibri"/>
                <a:cs typeface="B Nazanin" panose="00000400000000000000" pitchFamily="2" charset="-78"/>
              </a:rPr>
              <a:t>A </a:t>
            </a:r>
            <a:r>
              <a:rPr lang="en-US" sz="2000" b="1" dirty="0">
                <a:latin typeface="B Nazanin"/>
                <a:ea typeface="Calibri"/>
                <a:cs typeface="B Nazanin" panose="00000400000000000000" pitchFamily="2" charset="-78"/>
              </a:rPr>
              <a:t> </a:t>
            </a:r>
            <a:r>
              <a:rPr lang="fa-IR" sz="2000" b="1" dirty="0" smtClean="0">
                <a:latin typeface="B Nazanin"/>
                <a:ea typeface="Calibri"/>
                <a:cs typeface="B Nazanin" panose="00000400000000000000" pitchFamily="2" charset="-78"/>
              </a:rPr>
              <a:t>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امتیاز</a:t>
            </a:r>
            <a:r>
              <a:rPr lang="fa-IR" sz="2000" b="1" dirty="0" smtClean="0">
                <a:latin typeface="B Nazanin"/>
                <a:ea typeface="Calibri"/>
                <a:cs typeface="B Nazanin" panose="00000400000000000000" pitchFamily="2" charset="-78"/>
              </a:rPr>
              <a:t> </a:t>
            </a:r>
            <a:r>
              <a:rPr lang="fa-IR" sz="2000" b="1" dirty="0">
                <a:latin typeface="B Nazanin"/>
                <a:ea typeface="Calibri"/>
                <a:cs typeface="B Nazanin" panose="00000400000000000000" pitchFamily="2" charset="-78"/>
              </a:rPr>
              <a:t>کلی به صورت زیر محاسبه می شود:</a:t>
            </a:r>
            <a:endParaRPr lang="en-US" sz="2000" b="1" dirty="0">
              <a:ea typeface="Calibri"/>
              <a:cs typeface="B Nazanin" panose="00000400000000000000" pitchFamily="2" charset="-78"/>
            </a:endParaRPr>
          </a:p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000" b="1" dirty="0">
                <a:ea typeface="Calibri"/>
                <a:cs typeface="B Nazanin" panose="00000400000000000000" pitchFamily="2" charset="-78"/>
              </a:rPr>
              <a:t>مجموع </a:t>
            </a:r>
            <a:r>
              <a:rPr lang="fa-IR" sz="2000" b="1" dirty="0" smtClean="0">
                <a:ea typeface="Calibri"/>
                <a:cs typeface="B Nazanin" panose="00000400000000000000" pitchFamily="2" charset="-78"/>
              </a:rPr>
              <a:t>نمرات </a:t>
            </a:r>
            <a:r>
              <a:rPr lang="fa-IR" sz="2000" b="1" dirty="0">
                <a:ea typeface="Calibri"/>
                <a:cs typeface="B Nazanin" panose="00000400000000000000" pitchFamily="2" charset="-78"/>
              </a:rPr>
              <a:t>امتیاز </a:t>
            </a:r>
            <a:r>
              <a:rPr lang="en-US" sz="2000" b="1" dirty="0">
                <a:ea typeface="Calibri"/>
                <a:cs typeface="B Nazanin" panose="00000400000000000000" pitchFamily="2" charset="-78"/>
              </a:rPr>
              <a:t>A </a:t>
            </a:r>
            <a:r>
              <a:rPr lang="fa-IR" sz="2000" b="1" dirty="0">
                <a:ea typeface="Calibri"/>
                <a:cs typeface="B Nazanin" panose="00000400000000000000" pitchFamily="2" charset="-78"/>
              </a:rPr>
              <a:t> ( انرژی+ چربی اشباع+ قند+ سدیم) _ مجموع نمرات امتیاز </a:t>
            </a:r>
            <a:r>
              <a:rPr lang="en-US" sz="2000" b="1" dirty="0">
                <a:ea typeface="Calibri"/>
                <a:cs typeface="B Nazanin" panose="00000400000000000000" pitchFamily="2" charset="-78"/>
              </a:rPr>
              <a:t>C</a:t>
            </a:r>
            <a:r>
              <a:rPr lang="fa-IR" sz="2000" b="1" dirty="0">
                <a:ea typeface="Calibri"/>
                <a:cs typeface="B Nazanin" panose="00000400000000000000" pitchFamily="2" charset="-78"/>
              </a:rPr>
              <a:t> (میوه، سبزی، آجیل+ فیبر+ پروتئین)</a:t>
            </a:r>
            <a:endParaRPr lang="en-US" sz="2000" b="1" dirty="0">
              <a:ea typeface="Calibri"/>
              <a:cs typeface="B Nazanin" panose="00000400000000000000" pitchFamily="2" charset="-78"/>
            </a:endParaRPr>
          </a:p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000" b="1" dirty="0">
                <a:ea typeface="Calibri"/>
                <a:cs typeface="B Nazanin" panose="00000400000000000000" pitchFamily="2" charset="-78"/>
              </a:rPr>
              <a:t> </a:t>
            </a:r>
            <a:endParaRPr lang="en-US" sz="2000" b="1" dirty="0">
              <a:ea typeface="Calibri"/>
              <a:cs typeface="B Nazanin" panose="00000400000000000000" pitchFamily="2" charset="-78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Symbol"/>
              <a:buChar char=""/>
            </a:pPr>
            <a:r>
              <a:rPr lang="fa-IR" sz="2000" b="1" dirty="0" smtClean="0">
                <a:ea typeface="Calibri"/>
                <a:cs typeface="B Nazanin" panose="00000400000000000000" pitchFamily="2" charset="-78"/>
              </a:rPr>
              <a:t>اگر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امتیاز </a:t>
            </a:r>
            <a:r>
              <a:rPr lang="fa-IR" sz="2000" b="1" dirty="0" smtClean="0">
                <a:ea typeface="Calibri"/>
                <a:cs typeface="B Nazanin" panose="00000400000000000000" pitchFamily="2" charset="-78"/>
              </a:rPr>
              <a:t>یک </a:t>
            </a:r>
            <a:r>
              <a:rPr lang="fa-IR" sz="2000" b="1" dirty="0">
                <a:ea typeface="Calibri"/>
                <a:cs typeface="B Nazanin" panose="00000400000000000000" pitchFamily="2" charset="-78"/>
              </a:rPr>
              <a:t>غذا از نظر امتیاز </a:t>
            </a:r>
            <a:r>
              <a:rPr lang="en-US" sz="2000" b="1" dirty="0">
                <a:ea typeface="Calibri"/>
                <a:cs typeface="B Nazanin" panose="00000400000000000000" pitchFamily="2" charset="-78"/>
              </a:rPr>
              <a:t>A </a:t>
            </a:r>
            <a:r>
              <a:rPr lang="fa-IR" sz="2000" b="1" dirty="0">
                <a:ea typeface="Calibri"/>
                <a:cs typeface="B Nazanin" panose="00000400000000000000" pitchFamily="2" charset="-78"/>
              </a:rPr>
              <a:t> 11 یا بیشتر باشد  و مجموع نمرات (میوه و سبزی و مغزها)  باشد، 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امتیاز </a:t>
            </a:r>
            <a:r>
              <a:rPr lang="fa-IR" sz="2000" b="1" dirty="0" smtClean="0">
                <a:ea typeface="Calibri"/>
                <a:cs typeface="B Nazanin" panose="00000400000000000000" pitchFamily="2" charset="-78"/>
              </a:rPr>
              <a:t>کلی </a:t>
            </a:r>
            <a:r>
              <a:rPr lang="fa-IR" sz="2000" b="1" dirty="0">
                <a:ea typeface="Calibri"/>
                <a:cs typeface="B Nazanin" panose="00000400000000000000" pitchFamily="2" charset="-78"/>
              </a:rPr>
              <a:t>به صورت زیر محاسبه می شود:</a:t>
            </a:r>
            <a:endParaRPr lang="en-US" sz="2000" b="1" dirty="0">
              <a:ea typeface="Calibri"/>
              <a:cs typeface="B Nazanin" panose="00000400000000000000" pitchFamily="2" charset="-78"/>
            </a:endParaRPr>
          </a:p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000" b="1" dirty="0">
                <a:ea typeface="Calibri"/>
                <a:cs typeface="B Nazanin" panose="00000400000000000000" pitchFamily="2" charset="-78"/>
              </a:rPr>
              <a:t>مجموع نمرات امتیاز</a:t>
            </a:r>
            <a:r>
              <a:rPr lang="en-US" sz="2000" b="1" dirty="0">
                <a:ea typeface="Calibri"/>
                <a:cs typeface="B Nazanin" panose="00000400000000000000" pitchFamily="2" charset="-78"/>
              </a:rPr>
              <a:t>A </a:t>
            </a:r>
            <a:r>
              <a:rPr lang="fa-IR" sz="2000" b="1" dirty="0">
                <a:ea typeface="Calibri"/>
                <a:cs typeface="B Nazanin" panose="00000400000000000000" pitchFamily="2" charset="-78"/>
              </a:rPr>
              <a:t> (انرژی+ چربی اشباع+ قند+ سدیم) _ مجموع نمرات امتیاز </a:t>
            </a:r>
            <a:r>
              <a:rPr lang="en-US" sz="2000" b="1" dirty="0">
                <a:ea typeface="Calibri"/>
                <a:cs typeface="B Nazanin" panose="00000400000000000000" pitchFamily="2" charset="-78"/>
              </a:rPr>
              <a:t>C</a:t>
            </a:r>
            <a:r>
              <a:rPr lang="fa-IR" sz="2000" b="1" dirty="0">
                <a:ea typeface="Calibri"/>
                <a:cs typeface="B Nazanin" panose="00000400000000000000" pitchFamily="2" charset="-78"/>
              </a:rPr>
              <a:t> (میوه، سبزی، مغزها + فیبر+ پروتئین)</a:t>
            </a:r>
            <a:endParaRPr lang="en-US" sz="2000" b="1" dirty="0">
              <a:ea typeface="Calibri"/>
              <a:cs typeface="B Nazanin" panose="00000400000000000000" pitchFamily="2" charset="-78"/>
            </a:endParaRPr>
          </a:p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000" b="1" dirty="0">
                <a:ea typeface="Calibri"/>
                <a:cs typeface="B Nazanin" panose="00000400000000000000" pitchFamily="2" charset="-78"/>
              </a:rPr>
              <a:t> اگر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امتیاز </a:t>
            </a:r>
            <a:r>
              <a:rPr lang="fa-IR" sz="2000" b="1" dirty="0" smtClean="0">
                <a:ea typeface="Calibri"/>
                <a:cs typeface="B Nazanin" panose="00000400000000000000" pitchFamily="2" charset="-78"/>
              </a:rPr>
              <a:t>یک </a:t>
            </a:r>
            <a:r>
              <a:rPr lang="fa-IR" sz="2000" b="1" dirty="0">
                <a:ea typeface="Calibri"/>
                <a:cs typeface="B Nazanin" panose="00000400000000000000" pitchFamily="2" charset="-78"/>
              </a:rPr>
              <a:t>غذا در مورد امتیاز</a:t>
            </a:r>
            <a:r>
              <a:rPr lang="en-US" sz="2000" b="1" dirty="0">
                <a:ea typeface="Calibri"/>
                <a:cs typeface="B Nazanin" panose="00000400000000000000" pitchFamily="2" charset="-78"/>
              </a:rPr>
              <a:t>A </a:t>
            </a:r>
            <a:r>
              <a:rPr lang="fa-IR" sz="2000" b="1" dirty="0">
                <a:ea typeface="Calibri"/>
                <a:cs typeface="B Nazanin" panose="00000400000000000000" pitchFamily="2" charset="-78"/>
              </a:rPr>
              <a:t> 11 یا بیشتر باشد ، و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امتیاز</a:t>
            </a:r>
            <a:r>
              <a:rPr lang="fa-IR" sz="2000" b="1" dirty="0" smtClean="0">
                <a:ea typeface="Calibri"/>
                <a:cs typeface="B Nazanin" panose="00000400000000000000" pitchFamily="2" charset="-78"/>
              </a:rPr>
              <a:t> </a:t>
            </a:r>
            <a:r>
              <a:rPr lang="fa-IR" sz="2000" b="1" dirty="0">
                <a:ea typeface="Calibri"/>
                <a:cs typeface="B Nazanin" panose="00000400000000000000" pitchFamily="2" charset="-78"/>
              </a:rPr>
              <a:t>میوه ، سبزی و مغزها) کمتر از 5 باشد، نمره کلی به صورت زیر محاسبه می شود: </a:t>
            </a:r>
            <a:endParaRPr lang="en-US" sz="2000" b="1" dirty="0">
              <a:ea typeface="Calibri"/>
              <a:cs typeface="B Nazanin" panose="00000400000000000000" pitchFamily="2" charset="-78"/>
            </a:endParaRPr>
          </a:p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000" b="1" dirty="0">
                <a:ea typeface="Calibri"/>
                <a:cs typeface="B Nazanin" panose="00000400000000000000" pitchFamily="2" charset="-78"/>
              </a:rPr>
              <a:t>مجموع  نمرات امتیاز </a:t>
            </a:r>
            <a:r>
              <a:rPr lang="en-US" sz="2000" b="1" dirty="0">
                <a:ea typeface="Calibri"/>
                <a:cs typeface="B Nazanin" panose="00000400000000000000" pitchFamily="2" charset="-78"/>
              </a:rPr>
              <a:t>A</a:t>
            </a:r>
            <a:r>
              <a:rPr lang="fa-IR" sz="2000" b="1" dirty="0">
                <a:ea typeface="Calibri"/>
                <a:cs typeface="B Nazanin" panose="00000400000000000000" pitchFamily="2" charset="-78"/>
              </a:rPr>
              <a:t> ( انرژی+ چربی اشباع+ قند + سدیم)_ امتیاز فیبر + امتیاز میوه و مغزها (هیچ نمره ای برای پروتئین در نظر گرفته </a:t>
            </a:r>
            <a:r>
              <a:rPr lang="fa-IR" sz="2000" b="1" dirty="0" err="1">
                <a:ea typeface="Calibri"/>
                <a:cs typeface="B Nazanin" panose="00000400000000000000" pitchFamily="2" charset="-78"/>
              </a:rPr>
              <a:t>نمی</a:t>
            </a:r>
            <a:r>
              <a:rPr lang="fa-IR" sz="2000" b="1" dirty="0">
                <a:ea typeface="Calibri"/>
                <a:cs typeface="B Nazanin" panose="00000400000000000000" pitchFamily="2" charset="-78"/>
              </a:rPr>
              <a:t> شود)</a:t>
            </a:r>
            <a:endParaRPr lang="en-US" sz="2000" b="1" dirty="0">
              <a:ea typeface="Calibri"/>
              <a:cs typeface="B Nazanin" panose="00000400000000000000" pitchFamily="2" charset="-78"/>
            </a:endParaRPr>
          </a:p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000" b="1" dirty="0">
                <a:ea typeface="Calibri"/>
                <a:cs typeface="B Nazanin" panose="00000400000000000000" pitchFamily="2" charset="-78"/>
              </a:rPr>
              <a:t>یک غذا اگر نمره4 یا بیشتر دریافت کند در  گروه کمتر سالم طبقه بندی می شود</a:t>
            </a:r>
            <a:endParaRPr lang="en-US" sz="2000" b="1" dirty="0">
              <a:ea typeface="Calibri"/>
              <a:cs typeface="B Nazanin" panose="00000400000000000000" pitchFamily="2" charset="-78"/>
            </a:endParaRPr>
          </a:p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000" b="1" dirty="0">
                <a:ea typeface="Calibri"/>
                <a:cs typeface="B Nazanin" panose="00000400000000000000" pitchFamily="2" charset="-78"/>
              </a:rPr>
              <a:t> در مورد  نوشیدنی ها اگر نمره 1 یا بیشتر دریافت کند در گروه کمتر سالم طبقه بندی می شود.</a:t>
            </a:r>
            <a:endParaRPr lang="en-US" sz="2000" b="1" dirty="0">
              <a:ea typeface="Calibri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74321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3528" y="452262"/>
            <a:ext cx="10364451" cy="5848785"/>
          </a:xfrm>
        </p:spPr>
        <p:txBody>
          <a:bodyPr>
            <a:noAutofit/>
          </a:bodyPr>
          <a:lstStyle/>
          <a:p>
            <a:r>
              <a:rPr lang="fa-IR" sz="7200" b="1" dirty="0" smtClean="0">
                <a:solidFill>
                  <a:srgbClr val="FF0000"/>
                </a:solidFill>
                <a:cs typeface="2  Titr" panose="00000700000000000000" pitchFamily="2" charset="-78"/>
              </a:rPr>
              <a:t>ممنوعیت تبلیغات خدمات و کالاهای آسیب رسان</a:t>
            </a:r>
            <a:endParaRPr lang="fa-IR" sz="7200" b="1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456104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9382"/>
            <a:ext cx="12192000" cy="625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8781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48146" y="0"/>
            <a:ext cx="1047403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fa-IR" sz="2000" dirty="0" smtClean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2  Titr" panose="00000700000000000000" pitchFamily="2" charset="-78"/>
              </a:rPr>
              <a:t>فهرست </a:t>
            </a:r>
            <a:r>
              <a:rPr lang="fa-IR" sz="2000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2  Titr" panose="00000700000000000000" pitchFamily="2" charset="-78"/>
              </a:rPr>
              <a:t>نهایی کالاها و اقدامات آسیب رسان به سلامت </a:t>
            </a:r>
            <a:r>
              <a:rPr lang="fa-IR" sz="2000" dirty="0" smtClean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2  Titr" panose="00000700000000000000" pitchFamily="2" charset="-78"/>
              </a:rPr>
              <a:t>در </a:t>
            </a:r>
            <a:r>
              <a:rPr lang="fa-IR" sz="2000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2  Titr" panose="00000700000000000000" pitchFamily="2" charset="-78"/>
              </a:rPr>
              <a:t>سال1401</a:t>
            </a:r>
            <a:endParaRPr lang="en-US" sz="2000" dirty="0"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1618200"/>
              </p:ext>
            </p:extLst>
          </p:nvPr>
        </p:nvGraphicFramePr>
        <p:xfrm>
          <a:off x="116828" y="397030"/>
          <a:ext cx="12075172" cy="6647837"/>
        </p:xfrm>
        <a:graphic>
          <a:graphicData uri="http://schemas.openxmlformats.org/drawingml/2006/table">
            <a:tbl>
              <a:tblPr firstRow="1" firstCol="1" bandRow="1"/>
              <a:tblGrid>
                <a:gridCol w="3361692">
                  <a:extLst>
                    <a:ext uri="{9D8B030D-6E8A-4147-A177-3AD203B41FA5}">
                      <a16:colId xmlns:a16="http://schemas.microsoft.com/office/drawing/2014/main" val="854848911"/>
                    </a:ext>
                  </a:extLst>
                </a:gridCol>
                <a:gridCol w="1992734">
                  <a:extLst>
                    <a:ext uri="{9D8B030D-6E8A-4147-A177-3AD203B41FA5}">
                      <a16:colId xmlns:a16="http://schemas.microsoft.com/office/drawing/2014/main" val="3526097915"/>
                    </a:ext>
                  </a:extLst>
                </a:gridCol>
                <a:gridCol w="3242920">
                  <a:extLst>
                    <a:ext uri="{9D8B030D-6E8A-4147-A177-3AD203B41FA5}">
                      <a16:colId xmlns:a16="http://schemas.microsoft.com/office/drawing/2014/main" val="2577094187"/>
                    </a:ext>
                  </a:extLst>
                </a:gridCol>
                <a:gridCol w="3477826">
                  <a:extLst>
                    <a:ext uri="{9D8B030D-6E8A-4147-A177-3AD203B41FA5}">
                      <a16:colId xmlns:a16="http://schemas.microsoft.com/office/drawing/2014/main" val="1990543842"/>
                    </a:ext>
                  </a:extLst>
                </a:gridCol>
              </a:tblGrid>
              <a:tr h="575278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مصادیق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1383" marR="613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شماره استاندارد ملی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1383" marR="613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کالا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1383" marR="613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دسته بندی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1383" marR="613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6285896"/>
                  </a:ext>
                </a:extLst>
              </a:tr>
              <a:tr h="452543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انواع سوسیس و کالباس گوشت و مرغ با درصدهای متفاوت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1383" marR="6138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2303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1383" marR="6138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انواع سوسیس و کالباس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1383" marR="6138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 dirty="0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فراورده های گوشتی و غذاهای آماده مصرف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1383" marR="6138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9272085"/>
                  </a:ext>
                </a:extLst>
              </a:tr>
              <a:tr h="678814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انواع فرآورده گوشتی عمل آوری شده پخته با درصدهای متفاوت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en-US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1383" marR="6138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5753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1383" marR="6138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 dirty="0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فرآورده های گوشتی عمل آوری شده پخته  (</a:t>
                      </a:r>
                      <a:r>
                        <a:rPr lang="fa-IR" sz="1400" b="1" dirty="0" err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ژامبون</a:t>
                      </a:r>
                      <a:r>
                        <a:rPr lang="fa-IR" sz="1400" b="1" dirty="0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)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1383" marR="6138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0361853"/>
                  </a:ext>
                </a:extLst>
              </a:tr>
              <a:tr h="10490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ar-SA" sz="1400" b="1" dirty="0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انواع ساندویچ و پیتزای حاوی سوسیس و کالباس و ژامبون آماده مصرف منجمد و غیرمنجمد (سایر ساندویچ ها و پیتزا ها مشمول فهرست نمی باشد)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en-US" sz="1400" b="1" dirty="0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1383" marR="6138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 dirty="0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14680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1383" marR="6138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 dirty="0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انواع ساندویچ و </a:t>
                      </a:r>
                      <a:r>
                        <a:rPr lang="fa-IR" sz="1400" b="1" dirty="0" err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پیتزای</a:t>
                      </a:r>
                      <a:r>
                        <a:rPr lang="fa-IR" sz="1400" b="1" dirty="0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 دارای سوسیس و کالباس و </a:t>
                      </a:r>
                      <a:r>
                        <a:rPr lang="fa-IR" sz="1400" b="1" dirty="0" err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ژامبون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1383" marR="6138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1088612"/>
                  </a:ext>
                </a:extLst>
              </a:tr>
              <a:tr h="678814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 dirty="0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1383" marR="6138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 dirty="0" err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سمبوسه</a:t>
                      </a:r>
                      <a:r>
                        <a:rPr lang="fa-IR" sz="1400" b="1" dirty="0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  فاقد شماره استاندارد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 dirty="0" err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فلافل</a:t>
                      </a:r>
                      <a:r>
                        <a:rPr lang="fa-IR" sz="1400" b="1" dirty="0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 (11073)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1383" marR="6138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 dirty="0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انواع </a:t>
                      </a:r>
                      <a:r>
                        <a:rPr lang="fa-IR" sz="1400" b="1" dirty="0" err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سمبوسه</a:t>
                      </a:r>
                      <a:r>
                        <a:rPr lang="fa-IR" sz="1400" b="1" dirty="0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 و </a:t>
                      </a:r>
                      <a:r>
                        <a:rPr lang="fa-IR" sz="1400" b="1" dirty="0" err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فلافل</a:t>
                      </a:r>
                      <a:r>
                        <a:rPr lang="fa-IR" sz="1400" b="1" dirty="0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 آماده شده 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 dirty="0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1383" marR="6138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858636"/>
                  </a:ext>
                </a:extLst>
              </a:tr>
              <a:tr h="678814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 dirty="0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1383" marR="6138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پنیر پیتزای پروسس13526 </a:t>
                      </a:r>
                      <a:r>
                        <a:rPr lang="ar-SA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تاپینگ پیتزا 15696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1383" marR="6138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504825" algn="l"/>
                          <a:tab pos="840740" algn="ctr"/>
                          <a:tab pos="7419975" algn="l"/>
                        </a:tabLst>
                      </a:pPr>
                      <a:r>
                        <a:rPr lang="fa-IR" sz="1400" b="1" dirty="0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پنیر </a:t>
                      </a:r>
                      <a:r>
                        <a:rPr lang="fa-IR" sz="1400" b="1" dirty="0" err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پیتزای</a:t>
                      </a:r>
                      <a:r>
                        <a:rPr lang="fa-IR" sz="1400" b="1" dirty="0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400" b="1" dirty="0" err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پروسس</a:t>
                      </a:r>
                      <a:r>
                        <a:rPr lang="fa-IR" sz="1400" b="1" dirty="0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 و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 rtl="1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504825" algn="l"/>
                          <a:tab pos="840740" algn="ctr"/>
                          <a:tab pos="7419975" algn="l"/>
                        </a:tabLst>
                      </a:pPr>
                      <a:r>
                        <a:rPr lang="ar-SA" sz="1400" b="1" dirty="0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تاپینگ پیتزا 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1383" marR="6138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7801046"/>
                  </a:ext>
                </a:extLst>
              </a:tr>
              <a:tr h="843376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ar-SA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انواع نوشابه گازدار طعم دار رنگی ، طعم دار بی رنگ، میوه ای و کولا با /یا بدون قند / شیرین کننده جایگزین ( زیرو، لایت، کم کالری)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en-US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1383" marR="6138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1250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1383" marR="6138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ar-SA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انواع نوشابه گازدار با/یا بدون قند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1383" marR="6138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ar-SA" sz="1400" b="1" dirty="0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نوشیدنی ها و فراورده های آنها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1383" marR="6138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3480082"/>
                  </a:ext>
                </a:extLst>
              </a:tr>
              <a:tr h="226271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1383" marR="6138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6693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1383" marR="6138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 dirty="0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نوشابه انرژی زا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1383" marR="6138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7950773"/>
                  </a:ext>
                </a:extLst>
              </a:tr>
              <a:tr h="678814">
                <a:tc>
                  <a:txBody>
                    <a:bodyPr/>
                    <a:lstStyle/>
                    <a:p>
                      <a:pPr algn="ctr" rtl="1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1383" marR="6138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 ( نوشیدنی مالت)2279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1383" marR="6138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 dirty="0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نوشیدنی مالت (ماء </a:t>
                      </a:r>
                      <a:r>
                        <a:rPr lang="fa-IR" sz="1400" b="1" dirty="0" err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الشعیر</a:t>
                      </a:r>
                      <a:r>
                        <a:rPr lang="fa-IR" sz="1400" b="1" dirty="0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 )  طعم دار و نوشیدنی عصاره گندم طعم دار( فاقد شماره استاندارد ملی)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1383" marR="6138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8396298"/>
                  </a:ext>
                </a:extLst>
              </a:tr>
              <a:tr h="678814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1383" marR="61383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گاز دار(14345)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بدون گاز(2837)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1383" marR="6138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 dirty="0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انواع نوشیدنی های میوه ای گاز دار  با و بدون گاز با محتوای آب میوه 25 درصد و کمتر ( با یا بدون شمار استاندارد ملی)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1383" marR="6138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730580"/>
                  </a:ext>
                </a:extLst>
              </a:tr>
            </a:tbl>
          </a:graphicData>
        </a:graphic>
      </p:graphicFrame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116829" y="1708150"/>
            <a:ext cx="1427068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1182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8744593"/>
              </p:ext>
            </p:extLst>
          </p:nvPr>
        </p:nvGraphicFramePr>
        <p:xfrm>
          <a:off x="-1" y="-1"/>
          <a:ext cx="12192001" cy="6858000"/>
        </p:xfrm>
        <a:graphic>
          <a:graphicData uri="http://schemas.openxmlformats.org/drawingml/2006/table">
            <a:tbl>
              <a:tblPr firstRow="1" firstCol="1" bandRow="1"/>
              <a:tblGrid>
                <a:gridCol w="3394219">
                  <a:extLst>
                    <a:ext uri="{9D8B030D-6E8A-4147-A177-3AD203B41FA5}">
                      <a16:colId xmlns:a16="http://schemas.microsoft.com/office/drawing/2014/main" val="101387401"/>
                    </a:ext>
                  </a:extLst>
                </a:gridCol>
                <a:gridCol w="2012012">
                  <a:extLst>
                    <a:ext uri="{9D8B030D-6E8A-4147-A177-3AD203B41FA5}">
                      <a16:colId xmlns:a16="http://schemas.microsoft.com/office/drawing/2014/main" val="2669110256"/>
                    </a:ext>
                  </a:extLst>
                </a:gridCol>
                <a:gridCol w="3274296">
                  <a:extLst>
                    <a:ext uri="{9D8B030D-6E8A-4147-A177-3AD203B41FA5}">
                      <a16:colId xmlns:a16="http://schemas.microsoft.com/office/drawing/2014/main" val="2387965492"/>
                    </a:ext>
                  </a:extLst>
                </a:gridCol>
                <a:gridCol w="3511474">
                  <a:extLst>
                    <a:ext uri="{9D8B030D-6E8A-4147-A177-3AD203B41FA5}">
                      <a16:colId xmlns:a16="http://schemas.microsoft.com/office/drawing/2014/main" val="3403742257"/>
                    </a:ext>
                  </a:extLst>
                </a:gridCol>
              </a:tblGrid>
              <a:tr h="783484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9916" marR="59916" marT="0" marB="0">
                    <a:lnL w="12700" cap="flat" cmpd="sng" algn="ctr">
                      <a:solidFill>
                        <a:srgbClr val="2683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683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683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20456 شربت های تزئینی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9916" marR="5991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683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683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ar-SA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انواع شربت میوه ای و غیر میوه ای ( طبق استاندارد ملی مربوطه) ، شربت های تزئینی و انواع نوشیدنی و نوشابه های غیر میوه ای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9916" marR="5991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683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683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 dirty="0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9916" marR="59916" marT="0" marB="0" anchor="ctr">
                    <a:lnL>
                      <a:noFill/>
                    </a:lnL>
                    <a:lnR w="12700" cap="flat" cmpd="sng" algn="ctr">
                      <a:solidFill>
                        <a:srgbClr val="2683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683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1653132"/>
                  </a:ext>
                </a:extLst>
              </a:tr>
              <a:tr h="261162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9916" marR="5991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683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3964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9916" marR="59916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683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فرآورده های یخی خوراکی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9916" marR="59916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683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4077487"/>
                  </a:ext>
                </a:extLst>
              </a:tr>
              <a:tr h="261162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9916" marR="5991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4714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9916" marR="59916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انواع پودر نوشیدنی فوری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9916" marR="59916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1198899"/>
                  </a:ext>
                </a:extLst>
              </a:tr>
              <a:tr h="2007876">
                <a:tc>
                  <a:txBody>
                    <a:bodyPr/>
                    <a:lstStyle/>
                    <a:p>
                      <a:pPr algn="ctr" rtl="1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 dirty="0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 rtl="1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 dirty="0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 rtl="1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 dirty="0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 rtl="1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 dirty="0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 rtl="1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 dirty="0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منظور روغن های نیمه جامد مصرفی صنایع و خانوار (سایر روغن ها مشمول فهرست </a:t>
                      </a:r>
                      <a:r>
                        <a:rPr lang="fa-IR" sz="1400" b="1" dirty="0" err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نمی</a:t>
                      </a:r>
                      <a:r>
                        <a:rPr lang="fa-IR" sz="1400" b="1" dirty="0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 باشد)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 rtl="1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 dirty="0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9916" marR="59916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 dirty="0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9131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9916" marR="59916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 dirty="0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روغن مصرفی خانوار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9916" marR="59916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روغن ها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9916" marR="59916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667223"/>
                  </a:ext>
                </a:extLst>
              </a:tr>
              <a:tr h="1003938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انواع سس مایونز و سس سالاد پرچرب (مانند سس هزار جزیره، سس فرانسوی، سس تاتار، سس ایتالیایی و ... ) بجز نوع کم چرب، بدون چربی و کاهش یافته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9916" marR="5991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 dirty="0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2454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9916" marR="59916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انواع سس سالاد و مایونز (مایونز، سس سالاد و سس سفید)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9916" marR="59916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سایرا قلام خوراکی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9916" marR="59916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6183799"/>
                  </a:ext>
                </a:extLst>
              </a:tr>
              <a:tr h="1003938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 dirty="0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انواع </a:t>
                      </a:r>
                      <a:r>
                        <a:rPr lang="fa-IR" sz="1400" b="1" dirty="0" err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چیپس</a:t>
                      </a:r>
                      <a:r>
                        <a:rPr lang="fa-IR" sz="1400" b="1" dirty="0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 برگه و خلال سیب زمینی و انواع </a:t>
                      </a:r>
                      <a:r>
                        <a:rPr lang="fa-IR" sz="1400" b="1" dirty="0" err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اسنک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9916" marR="5991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چیپس سیب زمینی 3764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 rtl="1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انواع فراورده های سرخ شده غلات و حبوبات (12099)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9916" marR="59916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انواع فراورده های سرخ شده در روغن بر پایه سیب زمینی و غلات (چیپس سیب زمینی و غلات)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9916" marR="59916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8347642"/>
                  </a:ext>
                </a:extLst>
              </a:tr>
              <a:tr h="261162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انواع پفک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9916" marR="5991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2880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9916" marR="59916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انواع فراورده حجیم شده بر پایه ذرت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9916" marR="59916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2860247"/>
                  </a:ext>
                </a:extLst>
              </a:tr>
              <a:tr h="261162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9916" marR="5991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فاقد شماره استاندارد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9916" marR="59916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شیرینی های تر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9916" marR="59916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3362993"/>
                  </a:ext>
                </a:extLst>
              </a:tr>
              <a:tr h="752954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انواع فراورده های کاکائویی مانند شکلات صبحانه، انواع دراژه، فراورده کاکائویی با مغزی ویفر 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9916" marR="5991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12018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9916" marR="59916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فراورده های کاکائویی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9916" marR="59916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5079330"/>
                  </a:ext>
                </a:extLst>
              </a:tr>
              <a:tr h="261162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ar-SA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انواع تافی و آبنبات با و بدون قند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9916" marR="59916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711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9916" marR="59916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7419975" algn="l"/>
                        </a:tabLst>
                      </a:pPr>
                      <a:r>
                        <a:rPr lang="fa-IR" sz="1400" b="1" dirty="0">
                          <a:solidFill>
                            <a:srgbClr val="0D0D0D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تافی و آبنبات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9916" marR="59916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3D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80469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05271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2881"/>
            <a:ext cx="1205345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3214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904" y="620688"/>
            <a:ext cx="9725891" cy="920972"/>
          </a:xfrm>
        </p:spPr>
        <p:txBody>
          <a:bodyPr>
            <a:normAutofit/>
          </a:bodyPr>
          <a:lstStyle/>
          <a:p>
            <a:pPr algn="ctr"/>
            <a:r>
              <a:rPr lang="fa-IR" sz="2800" dirty="0" smtClean="0">
                <a:solidFill>
                  <a:srgbClr val="FF0000"/>
                </a:solidFill>
                <a:cs typeface="B Titr" panose="00000700000000000000" pitchFamily="2" charset="-78"/>
              </a:rPr>
              <a:t>سوسیس، کالباس  و  </a:t>
            </a:r>
            <a:r>
              <a:rPr lang="fa-IR" sz="2800" dirty="0" err="1" smtClean="0">
                <a:solidFill>
                  <a:srgbClr val="FF0000"/>
                </a:solidFill>
                <a:cs typeface="B Titr" panose="00000700000000000000" pitchFamily="2" charset="-78"/>
              </a:rPr>
              <a:t>ژامبون</a:t>
            </a:r>
            <a:r>
              <a:rPr lang="fa-IR" sz="2800" dirty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FF0000"/>
                </a:solidFill>
                <a:cs typeface="B Titr" panose="00000700000000000000" pitchFamily="2" charset="-78"/>
              </a:rPr>
              <a:t>: تفاوت ها </a:t>
            </a:r>
            <a:endParaRPr lang="en-US" sz="28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262" y="1541660"/>
            <a:ext cx="10839795" cy="4680520"/>
          </a:xfrm>
        </p:spPr>
        <p:txBody>
          <a:bodyPr>
            <a:noAutofit/>
          </a:bodyPr>
          <a:lstStyle/>
          <a:p>
            <a:pPr marL="0" indent="0" algn="r" rtl="1">
              <a:lnSpc>
                <a:spcPct val="250000"/>
              </a:lnSpc>
              <a:buNone/>
            </a:pPr>
            <a:r>
              <a:rPr lang="fa-IR" sz="2400" dirty="0" smtClean="0">
                <a:cs typeface="B Titr" panose="00000700000000000000" pitchFamily="2" charset="-78"/>
              </a:rPr>
              <a:t>سوسیس و کالباس: غذاهای گوشتی فرآوری شده: اختلاف آنها در سایز و قطر آنها است حاوی گوشت+ آرد+ </a:t>
            </a:r>
            <a:r>
              <a:rPr lang="fa-IR" sz="2400" dirty="0" err="1" smtClean="0">
                <a:cs typeface="B Titr" panose="00000700000000000000" pitchFamily="2" charset="-78"/>
              </a:rPr>
              <a:t>سویا</a:t>
            </a:r>
            <a:r>
              <a:rPr lang="fa-IR" sz="2400" dirty="0" smtClean="0">
                <a:cs typeface="B Titr" panose="00000700000000000000" pitchFamily="2" charset="-78"/>
              </a:rPr>
              <a:t> و چاشنی+ انواع روغن و افزودنی ها از جمله </a:t>
            </a:r>
            <a:r>
              <a:rPr lang="fa-IR" sz="2400" dirty="0" err="1" smtClean="0">
                <a:cs typeface="B Titr" panose="00000700000000000000" pitchFamily="2" charset="-78"/>
              </a:rPr>
              <a:t>نیتریت</a:t>
            </a:r>
            <a:r>
              <a:rPr lang="fa-IR" sz="2400" dirty="0" smtClean="0">
                <a:cs typeface="B Titr" panose="00000700000000000000" pitchFamily="2" charset="-78"/>
              </a:rPr>
              <a:t> و </a:t>
            </a:r>
            <a:r>
              <a:rPr lang="fa-IR" sz="2400" dirty="0" err="1" smtClean="0">
                <a:cs typeface="B Titr" panose="00000700000000000000" pitchFamily="2" charset="-78"/>
              </a:rPr>
              <a:t>نیترات</a:t>
            </a:r>
            <a:r>
              <a:rPr lang="fa-IR" sz="2400" dirty="0" smtClean="0">
                <a:cs typeface="B Titr" panose="00000700000000000000" pitchFamily="2" charset="-78"/>
              </a:rPr>
              <a:t> است.</a:t>
            </a:r>
          </a:p>
          <a:p>
            <a:pPr marL="0" indent="0" algn="r" rtl="1">
              <a:lnSpc>
                <a:spcPct val="250000"/>
              </a:lnSpc>
              <a:buNone/>
            </a:pPr>
            <a:r>
              <a:rPr lang="fa-IR" sz="2400" dirty="0" err="1" smtClean="0">
                <a:cs typeface="B Titr" panose="00000700000000000000" pitchFamily="2" charset="-78"/>
              </a:rPr>
              <a:t>ژامبون</a:t>
            </a:r>
            <a:r>
              <a:rPr lang="fa-IR" sz="2400" dirty="0" smtClean="0">
                <a:cs typeface="B Titr" panose="00000700000000000000" pitchFamily="2" charset="-78"/>
              </a:rPr>
              <a:t>: غذایی گوشتی حاوی گوشت ران حیوانات (خوک) نسبت به سوسیس و کالباس گوشت بیشتری برخوردار است و فرآوری کمتری می شود.</a:t>
            </a:r>
          </a:p>
          <a:p>
            <a:pPr marL="0" indent="0" algn="r" rtl="1">
              <a:lnSpc>
                <a:spcPct val="250000"/>
              </a:lnSpc>
              <a:buNone/>
            </a:pPr>
            <a:endParaRPr lang="en-US" sz="20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550632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007" y="237660"/>
            <a:ext cx="11139055" cy="847899"/>
          </a:xfrm>
        </p:spPr>
        <p:txBody>
          <a:bodyPr>
            <a:normAutofit/>
          </a:bodyPr>
          <a:lstStyle/>
          <a:p>
            <a:pPr algn="ctr"/>
            <a:r>
              <a:rPr lang="fa-IR" sz="2400" dirty="0" smtClean="0">
                <a:solidFill>
                  <a:srgbClr val="FF0000"/>
                </a:solidFill>
                <a:cs typeface="B Titr" panose="00000700000000000000" pitchFamily="2" charset="-78"/>
              </a:rPr>
              <a:t>مقایسه روغن ها (حیوانی- گیاهی- جامد- مایع- ترانس- اشباع اسیدهای چرب ضروری و </a:t>
            </a:r>
            <a:r>
              <a:rPr lang="fa-IR" sz="2400" dirty="0" err="1" smtClean="0">
                <a:solidFill>
                  <a:srgbClr val="FF0000"/>
                </a:solidFill>
                <a:cs typeface="B Titr" panose="00000700000000000000" pitchFamily="2" charset="-78"/>
              </a:rPr>
              <a:t>تراریخته</a:t>
            </a:r>
            <a:r>
              <a:rPr lang="fa-IR" sz="2400" dirty="0" smtClean="0">
                <a:solidFill>
                  <a:srgbClr val="FF0000"/>
                </a:solidFill>
                <a:cs typeface="B Titr" panose="00000700000000000000" pitchFamily="2" charset="-78"/>
              </a:rPr>
              <a:t>)</a:t>
            </a:r>
            <a:endParaRPr lang="en-US" sz="24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008" y="1085559"/>
            <a:ext cx="11139054" cy="5772441"/>
          </a:xfrm>
        </p:spPr>
        <p:txBody>
          <a:bodyPr>
            <a:noAutofit/>
          </a:bodyPr>
          <a:lstStyle/>
          <a:p>
            <a:pPr marL="0" indent="0" algn="r" rtl="1">
              <a:lnSpc>
                <a:spcPct val="200000"/>
              </a:lnSpc>
              <a:buNone/>
            </a:pPr>
            <a:r>
              <a:rPr lang="fa-IR" dirty="0" smtClean="0">
                <a:cs typeface="B Titr" panose="00000700000000000000" pitchFamily="2" charset="-78"/>
              </a:rPr>
              <a:t>1. روغن حیوانی: حاوی کره حیوانی جوشانده شده 85-80 درصد چربی فاقد اسید چرب ترانس حاوی ویتامین های </a:t>
            </a:r>
            <a:r>
              <a:rPr lang="en-US" dirty="0" smtClean="0">
                <a:cs typeface="B Titr" panose="00000700000000000000" pitchFamily="2" charset="-78"/>
              </a:rPr>
              <a:t>A,E,D,K </a:t>
            </a:r>
            <a:r>
              <a:rPr lang="fa-IR" dirty="0" smtClean="0">
                <a:cs typeface="B Titr" panose="00000700000000000000" pitchFamily="2" charset="-78"/>
              </a:rPr>
              <a:t> و غنی از اسید </a:t>
            </a:r>
            <a:r>
              <a:rPr lang="fa-IR" dirty="0" err="1" smtClean="0">
                <a:cs typeface="B Titr" panose="00000700000000000000" pitchFamily="2" charset="-78"/>
              </a:rPr>
              <a:t>لینولنیک</a:t>
            </a:r>
            <a:r>
              <a:rPr lang="fa-IR" dirty="0" smtClean="0">
                <a:cs typeface="B Titr" panose="00000700000000000000" pitchFamily="2" charset="-78"/>
              </a:rPr>
              <a:t> و </a:t>
            </a:r>
            <a:r>
              <a:rPr lang="fa-IR" dirty="0" err="1" smtClean="0">
                <a:cs typeface="B Titr" panose="00000700000000000000" pitchFamily="2" charset="-78"/>
              </a:rPr>
              <a:t>اولنیک</a:t>
            </a:r>
            <a:r>
              <a:rPr lang="fa-IR" dirty="0" smtClean="0">
                <a:cs typeface="B Titr" panose="00000700000000000000" pitchFamily="2" charset="-78"/>
              </a:rPr>
              <a:t>  دارای </a:t>
            </a:r>
            <a:r>
              <a:rPr lang="fa-IR" dirty="0" err="1" smtClean="0">
                <a:cs typeface="B Titr" panose="00000700000000000000" pitchFamily="2" charset="-78"/>
              </a:rPr>
              <a:t>پتاسیل</a:t>
            </a:r>
            <a:r>
              <a:rPr lang="fa-IR" dirty="0" smtClean="0">
                <a:cs typeface="B Titr" panose="00000700000000000000" pitchFamily="2" charset="-78"/>
              </a:rPr>
              <a:t> </a:t>
            </a:r>
            <a:r>
              <a:rPr lang="fa-IR" dirty="0" err="1" smtClean="0">
                <a:cs typeface="B Titr" panose="00000700000000000000" pitchFamily="2" charset="-78"/>
              </a:rPr>
              <a:t>پروبیوتیک</a:t>
            </a:r>
            <a:r>
              <a:rPr lang="fa-IR" dirty="0" smtClean="0">
                <a:cs typeface="B Titr" panose="00000700000000000000" pitchFamily="2" charset="-78"/>
              </a:rPr>
              <a:t> </a:t>
            </a:r>
          </a:p>
          <a:p>
            <a:pPr marL="0" indent="0" algn="r" rtl="1">
              <a:lnSpc>
                <a:spcPct val="200000"/>
              </a:lnSpc>
              <a:buNone/>
            </a:pPr>
            <a:r>
              <a:rPr lang="fa-IR" sz="2000" dirty="0" smtClean="0">
                <a:cs typeface="B Titr" panose="00000700000000000000" pitchFamily="2" charset="-78"/>
              </a:rPr>
              <a:t>2. روغن </a:t>
            </a:r>
            <a:r>
              <a:rPr lang="fa-IR" sz="2000" dirty="0" err="1" smtClean="0">
                <a:cs typeface="B Titr" panose="00000700000000000000" pitchFamily="2" charset="-78"/>
              </a:rPr>
              <a:t>پالم</a:t>
            </a:r>
            <a:r>
              <a:rPr lang="fa-IR" sz="2000" dirty="0" smtClean="0">
                <a:cs typeface="B Titr" panose="00000700000000000000" pitchFamily="2" charset="-78"/>
              </a:rPr>
              <a:t> : حاوی مقدار بالای </a:t>
            </a:r>
            <a:r>
              <a:rPr lang="fa-IR" sz="2000" dirty="0" err="1" smtClean="0">
                <a:cs typeface="B Titr" panose="00000700000000000000" pitchFamily="2" charset="-78"/>
              </a:rPr>
              <a:t>بتاکاروتن</a:t>
            </a:r>
            <a:r>
              <a:rPr lang="fa-IR" sz="2000" dirty="0" smtClean="0">
                <a:cs typeface="B Titr" panose="00000700000000000000" pitchFamily="2" charset="-78"/>
              </a:rPr>
              <a:t> است و قرمز است. نیمه جامد است نقطه دود 235</a:t>
            </a:r>
          </a:p>
          <a:p>
            <a:pPr marL="0" indent="0" algn="r" rtl="1">
              <a:lnSpc>
                <a:spcPct val="200000"/>
              </a:lnSpc>
              <a:buNone/>
            </a:pPr>
            <a:r>
              <a:rPr lang="fa-IR" dirty="0" smtClean="0">
                <a:cs typeface="B Titr" panose="00000700000000000000" pitchFamily="2" charset="-78"/>
              </a:rPr>
              <a:t>3. روغن زیتون حاوی اسید های چرب ضروری نقطه دود 193 (</a:t>
            </a:r>
            <a:r>
              <a:rPr lang="fa-IR" dirty="0" err="1" smtClean="0">
                <a:cs typeface="B Titr" panose="00000700000000000000" pitchFamily="2" charset="-78"/>
              </a:rPr>
              <a:t>فرابکر</a:t>
            </a:r>
            <a:r>
              <a:rPr lang="fa-IR" dirty="0" smtClean="0">
                <a:cs typeface="B Titr" panose="00000700000000000000" pitchFamily="2" charset="-78"/>
              </a:rPr>
              <a:t>، بکر، </a:t>
            </a:r>
            <a:r>
              <a:rPr lang="fa-IR" dirty="0" err="1" smtClean="0">
                <a:cs typeface="B Titr" panose="00000700000000000000" pitchFamily="2" charset="-78"/>
              </a:rPr>
              <a:t>پومیس</a:t>
            </a:r>
            <a:r>
              <a:rPr lang="fa-IR" dirty="0" smtClean="0">
                <a:cs typeface="B Titr" panose="00000700000000000000" pitchFamily="2" charset="-78"/>
              </a:rPr>
              <a:t>، تصفیه شده)</a:t>
            </a:r>
          </a:p>
          <a:p>
            <a:pPr marL="0" indent="0" algn="r" rtl="1">
              <a:lnSpc>
                <a:spcPct val="200000"/>
              </a:lnSpc>
              <a:buNone/>
            </a:pPr>
            <a:r>
              <a:rPr lang="fa-IR" sz="2000" dirty="0" smtClean="0">
                <a:cs typeface="B Titr" panose="00000700000000000000" pitchFamily="2" charset="-78"/>
              </a:rPr>
              <a:t>4. اسید های چرب ضرور</a:t>
            </a:r>
            <a:r>
              <a:rPr lang="fa-IR" dirty="0" smtClean="0">
                <a:cs typeface="B Titr" panose="00000700000000000000" pitchFamily="2" charset="-78"/>
              </a:rPr>
              <a:t>ی مصرف آنها  برای سلامت ضروری است بدن توانایی ساختن آنها را ندارد برای کسب آنها باید از منابع متنوع استفاده کرد.</a:t>
            </a:r>
          </a:p>
          <a:p>
            <a:pPr marL="0" indent="0" algn="r" rtl="1">
              <a:lnSpc>
                <a:spcPct val="200000"/>
              </a:lnSpc>
              <a:buNone/>
            </a:pPr>
            <a:r>
              <a:rPr lang="fa-IR" sz="2000" dirty="0" smtClean="0">
                <a:cs typeface="B Titr" panose="00000700000000000000" pitchFamily="2" charset="-78"/>
              </a:rPr>
              <a:t>تمامی روغن های </a:t>
            </a:r>
            <a:r>
              <a:rPr lang="fa-IR" sz="2000" dirty="0" err="1" smtClean="0">
                <a:cs typeface="B Titr" panose="00000700000000000000" pitchFamily="2" charset="-78"/>
              </a:rPr>
              <a:t>سویا</a:t>
            </a:r>
            <a:r>
              <a:rPr lang="fa-IR" sz="2000" dirty="0" smtClean="0">
                <a:cs typeface="B Titr" panose="00000700000000000000" pitchFamily="2" charset="-78"/>
              </a:rPr>
              <a:t> و 50% روغن های ذرت  </a:t>
            </a:r>
            <a:r>
              <a:rPr lang="fa-IR" sz="2000" dirty="0" err="1" smtClean="0">
                <a:cs typeface="B Titr" panose="00000700000000000000" pitchFamily="2" charset="-78"/>
              </a:rPr>
              <a:t>تراریخته</a:t>
            </a:r>
            <a:r>
              <a:rPr lang="fa-IR" sz="2000" dirty="0" smtClean="0">
                <a:cs typeface="B Titr" panose="00000700000000000000" pitchFamily="2" charset="-78"/>
              </a:rPr>
              <a:t> است.</a:t>
            </a:r>
            <a:endParaRPr lang="en-US" sz="20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357670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7608" y="620688"/>
            <a:ext cx="7244366" cy="920972"/>
          </a:xfrm>
        </p:spPr>
        <p:txBody>
          <a:bodyPr>
            <a:normAutofit/>
          </a:bodyPr>
          <a:lstStyle/>
          <a:p>
            <a:pPr algn="ctr"/>
            <a:r>
              <a:rPr lang="fa-IR" sz="2800" dirty="0" smtClean="0">
                <a:solidFill>
                  <a:srgbClr val="FF0000"/>
                </a:solidFill>
                <a:cs typeface="B Titr" panose="00000700000000000000" pitchFamily="2" charset="-78"/>
              </a:rPr>
              <a:t>فرآورده های کاکائویی</a:t>
            </a:r>
            <a:endParaRPr lang="en-US" sz="28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59" y="1916833"/>
            <a:ext cx="11122429" cy="3652694"/>
          </a:xfrm>
        </p:spPr>
        <p:txBody>
          <a:bodyPr>
            <a:noAutofit/>
          </a:bodyPr>
          <a:lstStyle/>
          <a:p>
            <a:pPr marL="0" indent="0" algn="r" rtl="1">
              <a:lnSpc>
                <a:spcPct val="250000"/>
              </a:lnSpc>
              <a:buNone/>
            </a:pPr>
            <a:r>
              <a:rPr lang="fa-IR" sz="2400" dirty="0" smtClean="0">
                <a:cs typeface="B Titr" panose="00000700000000000000" pitchFamily="2" charset="-78"/>
              </a:rPr>
              <a:t>فرآورده های کاکائویی شامل انواع  فرآورده های کاکائویی سفید، شیری،  تلخ و نیمه تلخ، </a:t>
            </a:r>
            <a:r>
              <a:rPr lang="fa-IR" sz="2400" dirty="0" err="1" smtClean="0">
                <a:cs typeface="B Titr" panose="00000700000000000000" pitchFamily="2" charset="-78"/>
              </a:rPr>
              <a:t>دراژه</a:t>
            </a:r>
            <a:r>
              <a:rPr lang="fa-IR" sz="2400" dirty="0" smtClean="0">
                <a:cs typeface="B Titr" panose="00000700000000000000" pitchFamily="2" charset="-78"/>
              </a:rPr>
              <a:t>، پوششی (روکش دار) و فرآورده های کاکائویی مرکب (حاوی انواع مغز خوراکی و بیسکویت ، </a:t>
            </a:r>
            <a:r>
              <a:rPr lang="fa-IR" sz="2400" dirty="0" err="1" smtClean="0">
                <a:cs typeface="B Titr" panose="00000700000000000000" pitchFamily="2" charset="-78"/>
              </a:rPr>
              <a:t>اسنک</a:t>
            </a:r>
            <a:r>
              <a:rPr lang="fa-IR" sz="2400" dirty="0" smtClean="0">
                <a:cs typeface="B Titr" panose="00000700000000000000" pitchFamily="2" charset="-78"/>
              </a:rPr>
              <a:t> و غیره) در اشکال و اندازه های مختلف </a:t>
            </a:r>
            <a:br>
              <a:rPr lang="fa-IR" sz="2400" dirty="0" smtClean="0">
                <a:cs typeface="B Titr" panose="00000700000000000000" pitchFamily="2" charset="-78"/>
              </a:rPr>
            </a:br>
            <a:r>
              <a:rPr lang="fa-IR" sz="2400" dirty="0" smtClean="0">
                <a:cs typeface="B Titr" panose="00000700000000000000" pitchFamily="2" charset="-78"/>
              </a:rPr>
              <a:t>می باشد.</a:t>
            </a:r>
          </a:p>
          <a:p>
            <a:pPr marL="0" indent="0" algn="r" rtl="1">
              <a:lnSpc>
                <a:spcPct val="250000"/>
              </a:lnSpc>
              <a:buNone/>
            </a:pPr>
            <a:endParaRPr lang="en-US" sz="20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21865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7608" y="620688"/>
            <a:ext cx="7244366" cy="920972"/>
          </a:xfrm>
        </p:spPr>
        <p:txBody>
          <a:bodyPr>
            <a:normAutofit/>
          </a:bodyPr>
          <a:lstStyle/>
          <a:p>
            <a:pPr algn="ctr"/>
            <a:r>
              <a:rPr lang="fa-IR" sz="2400" dirty="0" smtClean="0">
                <a:solidFill>
                  <a:srgbClr val="FF0000"/>
                </a:solidFill>
                <a:cs typeface="B Titr" panose="00000700000000000000" pitchFamily="2" charset="-78"/>
              </a:rPr>
              <a:t>مواد آرایشی ( فرآورده های رنگی پوست و مو ...</a:t>
            </a:r>
            <a:endParaRPr lang="en-US" sz="24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4798" y="1916833"/>
            <a:ext cx="8529034" cy="4680520"/>
          </a:xfrm>
        </p:spPr>
        <p:txBody>
          <a:bodyPr>
            <a:noAutofit/>
          </a:bodyPr>
          <a:lstStyle/>
          <a:p>
            <a:pPr marL="0" indent="0" algn="r" rtl="1">
              <a:lnSpc>
                <a:spcPct val="250000"/>
              </a:lnSpc>
              <a:buNone/>
            </a:pPr>
            <a:r>
              <a:rPr lang="ar-SA" sz="2800" b="1" dirty="0">
                <a:cs typeface="2  Titr" panose="00000700000000000000" pitchFamily="2" charset="-78"/>
              </a:rPr>
              <a:t>فرآورده های آرایشی </a:t>
            </a:r>
            <a:r>
              <a:rPr lang="ar-SA" sz="2800" b="1" dirty="0">
                <a:solidFill>
                  <a:srgbClr val="FF0000"/>
                </a:solidFill>
                <a:cs typeface="2  Titr" panose="00000700000000000000" pitchFamily="2" charset="-78"/>
              </a:rPr>
              <a:t>رنگی</a:t>
            </a:r>
            <a:r>
              <a:rPr lang="ar-SA" sz="2800" b="1" dirty="0">
                <a:cs typeface="2  Titr" panose="00000700000000000000" pitchFamily="2" charset="-78"/>
              </a:rPr>
              <a:t> پوست و </a:t>
            </a:r>
            <a:r>
              <a:rPr lang="ar-SA" sz="2800" b="1" dirty="0" smtClean="0">
                <a:cs typeface="2  Titr" panose="00000700000000000000" pitchFamily="2" charset="-78"/>
              </a:rPr>
              <a:t>مو</a:t>
            </a:r>
            <a:r>
              <a:rPr lang="fa-IR" sz="2800" b="1" dirty="0" smtClean="0">
                <a:cs typeface="2  Titr" panose="00000700000000000000" pitchFamily="2" charset="-78"/>
              </a:rPr>
              <a:t> شامل:</a:t>
            </a:r>
            <a:r>
              <a:rPr lang="ar-SA" sz="2800" b="1" dirty="0" smtClean="0">
                <a:cs typeface="2  Titr" panose="00000700000000000000" pitchFamily="2" charset="-78"/>
              </a:rPr>
              <a:t> (</a:t>
            </a:r>
            <a:r>
              <a:rPr lang="fa-IR" sz="2800" b="1" dirty="0" smtClean="0">
                <a:cs typeface="2  Titr" panose="00000700000000000000" pitchFamily="2" charset="-78"/>
              </a:rPr>
              <a:t>ا</a:t>
            </a:r>
            <a:r>
              <a:rPr lang="ar-SA" sz="2800" b="1" dirty="0" smtClean="0">
                <a:cs typeface="2  Titr" panose="00000700000000000000" pitchFamily="2" charset="-78"/>
              </a:rPr>
              <a:t>نواع </a:t>
            </a:r>
            <a:r>
              <a:rPr lang="ar-SA" sz="2800" b="1" dirty="0">
                <a:cs typeface="2  Titr" panose="00000700000000000000" pitchFamily="2" charset="-78"/>
              </a:rPr>
              <a:t>رژ لب، ریمل، کرم پودر، پنکیک، خط چشم، مداد آرایشی چشم و لب، رنگ مو و...)</a:t>
            </a:r>
            <a:endParaRPr lang="en-US" sz="2800" b="1" dirty="0"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94333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7608" y="620688"/>
            <a:ext cx="7244366" cy="920972"/>
          </a:xfrm>
        </p:spPr>
        <p:txBody>
          <a:bodyPr>
            <a:normAutofit/>
          </a:bodyPr>
          <a:lstStyle/>
          <a:p>
            <a:pPr algn="ctr"/>
            <a:r>
              <a:rPr lang="fa-IR" sz="2400" dirty="0" smtClean="0">
                <a:solidFill>
                  <a:srgbClr val="FF0000"/>
                </a:solidFill>
                <a:cs typeface="B Titr" panose="00000700000000000000" pitchFamily="2" charset="-78"/>
              </a:rPr>
              <a:t>مقایسه آبمیوه- نوشیدنی ها ی میوه ای- شربت- </a:t>
            </a:r>
            <a:r>
              <a:rPr lang="fa-IR" sz="2400" dirty="0" err="1" smtClean="0">
                <a:solidFill>
                  <a:srgbClr val="FF0000"/>
                </a:solidFill>
                <a:cs typeface="B Titr" panose="00000700000000000000" pitchFamily="2" charset="-78"/>
              </a:rPr>
              <a:t>نکتار</a:t>
            </a:r>
            <a:r>
              <a:rPr lang="fa-IR" sz="2400" dirty="0" smtClean="0">
                <a:solidFill>
                  <a:srgbClr val="FF0000"/>
                </a:solidFill>
                <a:cs typeface="B Titr" panose="00000700000000000000" pitchFamily="2" charset="-78"/>
              </a:rPr>
              <a:t>)</a:t>
            </a:r>
            <a:endParaRPr lang="en-US" sz="24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41660"/>
            <a:ext cx="11754196" cy="5108522"/>
          </a:xfrm>
        </p:spPr>
        <p:txBody>
          <a:bodyPr>
            <a:noAutofit/>
          </a:bodyPr>
          <a:lstStyle/>
          <a:p>
            <a:pPr marL="457200" indent="-457200" algn="r" rtl="1">
              <a:lnSpc>
                <a:spcPct val="250000"/>
              </a:lnSpc>
              <a:buAutoNum type="arabicPeriod"/>
            </a:pPr>
            <a:r>
              <a:rPr lang="fa-IR" dirty="0" smtClean="0">
                <a:cs typeface="B Titr" panose="00000700000000000000" pitchFamily="2" charset="-78"/>
              </a:rPr>
              <a:t>آبمیوه حاوی </a:t>
            </a:r>
            <a:r>
              <a:rPr lang="fa-IR" dirty="0" err="1" smtClean="0">
                <a:cs typeface="B Titr" panose="00000700000000000000" pitchFamily="2" charset="-78"/>
              </a:rPr>
              <a:t>کنسانتره</a:t>
            </a:r>
            <a:r>
              <a:rPr lang="fa-IR" dirty="0" smtClean="0">
                <a:cs typeface="B Titr" panose="00000700000000000000" pitchFamily="2" charset="-78"/>
              </a:rPr>
              <a:t> میوه ( آبمیوه تغلیظ شده) + آب تصفیه شده+ شکر محلول: ( آبمیوه 100% و آب) ( می تواند مستقیم حاوی آبمیوه باشد)</a:t>
            </a:r>
          </a:p>
          <a:p>
            <a:pPr marL="457200" indent="-457200" algn="r" rtl="1">
              <a:lnSpc>
                <a:spcPct val="250000"/>
              </a:lnSpc>
              <a:buAutoNum type="arabicPeriod"/>
            </a:pPr>
            <a:r>
              <a:rPr lang="fa-IR" sz="2000" dirty="0" err="1" smtClean="0">
                <a:cs typeface="B Titr" panose="00000700000000000000" pitchFamily="2" charset="-78"/>
              </a:rPr>
              <a:t>نکتار</a:t>
            </a:r>
            <a:r>
              <a:rPr lang="fa-IR" sz="2000" dirty="0" smtClean="0">
                <a:cs typeface="B Titr" panose="00000700000000000000" pitchFamily="2" charset="-78"/>
              </a:rPr>
              <a:t> حاوی </a:t>
            </a:r>
            <a:r>
              <a:rPr lang="fa-IR" sz="2000" dirty="0" err="1" smtClean="0">
                <a:cs typeface="B Titr" panose="00000700000000000000" pitchFamily="2" charset="-78"/>
              </a:rPr>
              <a:t>کنسانتره</a:t>
            </a:r>
            <a:r>
              <a:rPr lang="fa-IR" sz="2000" dirty="0" smtClean="0">
                <a:cs typeface="B Titr" panose="00000700000000000000" pitchFamily="2" charset="-78"/>
              </a:rPr>
              <a:t> یا پوره میوه +آب+ شکر+ افزودنی های مجاز ( از 30 تا 50% میوه )</a:t>
            </a:r>
          </a:p>
          <a:p>
            <a:pPr marL="457200" indent="-457200" algn="r" rtl="1">
              <a:lnSpc>
                <a:spcPct val="250000"/>
              </a:lnSpc>
              <a:buAutoNum type="arabicPeriod"/>
            </a:pPr>
            <a:r>
              <a:rPr lang="fa-IR" dirty="0" smtClean="0">
                <a:cs typeface="B Titr" panose="00000700000000000000" pitchFamily="2" charset="-78"/>
              </a:rPr>
              <a:t>نوشیدنی میوه ای بدون گاز حاوی حداقل 20 درصد آبمیوه یا </a:t>
            </a:r>
            <a:r>
              <a:rPr lang="fa-IR" dirty="0" err="1" smtClean="0">
                <a:cs typeface="B Titr" panose="00000700000000000000" pitchFamily="2" charset="-78"/>
              </a:rPr>
              <a:t>کنسانتره</a:t>
            </a:r>
            <a:r>
              <a:rPr lang="fa-IR" dirty="0" smtClean="0">
                <a:cs typeface="B Titr" panose="00000700000000000000" pitchFamily="2" charset="-78"/>
              </a:rPr>
              <a:t> + آب+ شیرین کننده های طبیعی ( شکر، </a:t>
            </a:r>
            <a:r>
              <a:rPr lang="fa-IR" dirty="0" err="1" smtClean="0">
                <a:cs typeface="B Titr" panose="00000700000000000000" pitchFamily="2" charset="-78"/>
              </a:rPr>
              <a:t>گلوگز</a:t>
            </a:r>
            <a:r>
              <a:rPr lang="fa-IR" dirty="0" smtClean="0">
                <a:cs typeface="B Titr" panose="00000700000000000000" pitchFamily="2" charset="-78"/>
              </a:rPr>
              <a:t>، </a:t>
            </a:r>
            <a:r>
              <a:rPr lang="fa-IR" dirty="0" err="1" smtClean="0">
                <a:cs typeface="B Titr" panose="00000700000000000000" pitchFamily="2" charset="-78"/>
              </a:rPr>
              <a:t>فروکتوز</a:t>
            </a:r>
            <a:r>
              <a:rPr lang="fa-IR" dirty="0" smtClean="0">
                <a:cs typeface="B Titr" panose="00000700000000000000" pitchFamily="2" charset="-78"/>
              </a:rPr>
              <a:t>، شربت ذرت</a:t>
            </a:r>
          </a:p>
          <a:p>
            <a:pPr marL="457200" indent="-457200" algn="r" rtl="1">
              <a:lnSpc>
                <a:spcPct val="250000"/>
              </a:lnSpc>
              <a:buAutoNum type="arabicPeriod"/>
            </a:pPr>
            <a:r>
              <a:rPr lang="en-US" sz="2000" dirty="0" smtClean="0">
                <a:cs typeface="B Titr" panose="00000700000000000000" pitchFamily="2" charset="-78"/>
              </a:rPr>
              <a:t> </a:t>
            </a:r>
            <a:r>
              <a:rPr lang="fa-IR" sz="2000" dirty="0" smtClean="0">
                <a:cs typeface="B Titr" panose="00000700000000000000" pitchFamily="2" charset="-78"/>
              </a:rPr>
              <a:t>انواع شربت میوه ای و غیر میوه ای :آب+ شکر+ طعم دهنده+ ( گاهی تخم گیاهان جوشانده یا عرق گیاهان)</a:t>
            </a:r>
            <a:endParaRPr lang="en-US" sz="20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459112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4110" y="288179"/>
            <a:ext cx="7244366" cy="920972"/>
          </a:xfrm>
        </p:spPr>
        <p:txBody>
          <a:bodyPr>
            <a:normAutofit/>
          </a:bodyPr>
          <a:lstStyle/>
          <a:p>
            <a:pPr algn="ctr"/>
            <a:r>
              <a:rPr lang="fa-IR" sz="3200" dirty="0" smtClean="0">
                <a:solidFill>
                  <a:srgbClr val="FF0000"/>
                </a:solidFill>
                <a:cs typeface="B Titr" panose="00000700000000000000" pitchFamily="2" charset="-78"/>
              </a:rPr>
              <a:t>پنیر اولیه استاندارد</a:t>
            </a:r>
            <a:endParaRPr lang="en-US" sz="32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008" y="1209151"/>
            <a:ext cx="11072552" cy="5316340"/>
          </a:xfrm>
        </p:spPr>
        <p:txBody>
          <a:bodyPr>
            <a:noAutofit/>
          </a:bodyPr>
          <a:lstStyle/>
          <a:p>
            <a:pPr marL="0" indent="0" algn="r" rtl="1">
              <a:lnSpc>
                <a:spcPct val="250000"/>
              </a:lnSpc>
              <a:buNone/>
            </a:pPr>
            <a:r>
              <a:rPr lang="fa-IR" sz="2800" dirty="0" smtClean="0">
                <a:cs typeface="B Titr" panose="00000700000000000000" pitchFamily="2" charset="-78"/>
              </a:rPr>
              <a:t>فرآورده ای که نتیجه انعقاد آنزیمی شیر است و به صورت منجمد عرضه می شود.</a:t>
            </a:r>
          </a:p>
          <a:p>
            <a:pPr marL="0" indent="0" algn="r" rtl="1">
              <a:lnSpc>
                <a:spcPct val="250000"/>
              </a:lnSpc>
              <a:buNone/>
            </a:pPr>
            <a:r>
              <a:rPr lang="fa-IR" sz="2800" dirty="0" smtClean="0">
                <a:cs typeface="B Titr" panose="00000700000000000000" pitchFamily="2" charset="-78"/>
              </a:rPr>
              <a:t>(ماده اولیه در تولید انواع پنیر پیتزا و پنیر </a:t>
            </a:r>
            <a:r>
              <a:rPr lang="fa-IR" sz="2800" dirty="0" err="1" smtClean="0">
                <a:cs typeface="B Titr" panose="00000700000000000000" pitchFamily="2" charset="-78"/>
              </a:rPr>
              <a:t>پروسس</a:t>
            </a:r>
            <a:r>
              <a:rPr lang="fa-IR" sz="2800" dirty="0">
                <a:cs typeface="B Titr" panose="00000700000000000000" pitchFamily="2" charset="-78"/>
              </a:rPr>
              <a:t>)</a:t>
            </a:r>
            <a:endParaRPr lang="fa-IR" sz="2800" dirty="0" smtClean="0">
              <a:cs typeface="B Titr" panose="00000700000000000000" pitchFamily="2" charset="-78"/>
            </a:endParaRPr>
          </a:p>
          <a:p>
            <a:pPr marL="0" indent="0" algn="r" rtl="1">
              <a:lnSpc>
                <a:spcPct val="250000"/>
              </a:lnSpc>
              <a:buNone/>
            </a:pPr>
            <a:r>
              <a:rPr lang="fa-IR" sz="2800" dirty="0" err="1" smtClean="0">
                <a:cs typeface="B Titr" panose="00000700000000000000" pitchFamily="2" charset="-78"/>
              </a:rPr>
              <a:t>شیرگاو</a:t>
            </a:r>
            <a:r>
              <a:rPr lang="fa-IR" sz="2800" dirty="0" smtClean="0">
                <a:cs typeface="B Titr" panose="00000700000000000000" pitchFamily="2" charset="-78"/>
              </a:rPr>
              <a:t>+ </a:t>
            </a:r>
            <a:r>
              <a:rPr lang="fa-IR" sz="2800" dirty="0" err="1" smtClean="0">
                <a:cs typeface="B Titr" panose="00000700000000000000" pitchFamily="2" charset="-78"/>
              </a:rPr>
              <a:t>رنت</a:t>
            </a:r>
            <a:r>
              <a:rPr lang="fa-IR" sz="2800" dirty="0" smtClean="0">
                <a:cs typeface="B Titr" panose="00000700000000000000" pitchFamily="2" charset="-78"/>
              </a:rPr>
              <a:t> یا آنزیم لخته کننده + آب+ نمک+ </a:t>
            </a:r>
            <a:r>
              <a:rPr lang="fa-IR" sz="2800" dirty="0" err="1" smtClean="0">
                <a:cs typeface="B Titr" panose="00000700000000000000" pitchFamily="2" charset="-78"/>
              </a:rPr>
              <a:t>استارتر</a:t>
            </a:r>
            <a:r>
              <a:rPr lang="fa-IR" sz="2800" dirty="0" smtClean="0">
                <a:cs typeface="B Titr" panose="00000700000000000000" pitchFamily="2" charset="-78"/>
              </a:rPr>
              <a:t>+ </a:t>
            </a:r>
            <a:r>
              <a:rPr lang="fa-IR" sz="3200" dirty="0" smtClean="0">
                <a:cs typeface="B Titr" panose="00000700000000000000" pitchFamily="2" charset="-78"/>
              </a:rPr>
              <a:t>پودر پروتئین</a:t>
            </a:r>
            <a:endParaRPr lang="en-US" sz="32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87260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3528" y="452262"/>
            <a:ext cx="10364451" cy="1596177"/>
          </a:xfrm>
        </p:spPr>
        <p:txBody>
          <a:bodyPr>
            <a:noAutofit/>
          </a:bodyPr>
          <a:lstStyle/>
          <a:p>
            <a:r>
              <a:rPr lang="fa-IR" sz="3200" b="1" dirty="0" smtClean="0">
                <a:solidFill>
                  <a:srgbClr val="FF0000"/>
                </a:solidFill>
                <a:cs typeface="2  Titr" panose="00000700000000000000" pitchFamily="2" charset="-78"/>
              </a:rPr>
              <a:t>تامین </a:t>
            </a:r>
            <a:r>
              <a:rPr lang="fa-IR" sz="3200" b="1" dirty="0" smtClean="0">
                <a:solidFill>
                  <a:srgbClr val="FF0000"/>
                </a:solidFill>
                <a:cs typeface="2  Titr" panose="00000700000000000000" pitchFamily="2" charset="-78"/>
              </a:rPr>
              <a:t>سلامت جامعه </a:t>
            </a:r>
            <a:r>
              <a:rPr lang="fa-IR" sz="3200" b="1" dirty="0">
                <a:solidFill>
                  <a:srgbClr val="FF0000"/>
                </a:solidFill>
                <a:cs typeface="2  Titr" panose="00000700000000000000" pitchFamily="2" charset="-78"/>
              </a:rPr>
              <a:t>راهکارهای</a:t>
            </a:r>
            <a:endParaRPr lang="fa-IR" sz="3200" b="1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9257" y="2214694"/>
            <a:ext cx="11504815" cy="3963555"/>
          </a:xfrm>
        </p:spPr>
        <p:txBody>
          <a:bodyPr>
            <a:normAutofit fontScale="47500" lnSpcReduction="20000"/>
          </a:bodyPr>
          <a:lstStyle/>
          <a:p>
            <a:pPr marL="457200" indent="-457200" algn="just" rtl="1">
              <a:lnSpc>
                <a:spcPct val="250000"/>
              </a:lnSpc>
              <a:buAutoNum type="arabicPeriod"/>
            </a:pPr>
            <a:r>
              <a:rPr lang="fa-IR" sz="4200" b="1" dirty="0" smtClean="0">
                <a:cs typeface="B Titr" panose="00000700000000000000" pitchFamily="2" charset="-78"/>
              </a:rPr>
              <a:t>راهکارهای مبتنی بر ارایه خدمت و مراقبت </a:t>
            </a:r>
          </a:p>
          <a:p>
            <a:pPr marL="457200" indent="-457200" algn="just" rtl="1">
              <a:lnSpc>
                <a:spcPct val="250000"/>
              </a:lnSpc>
              <a:buAutoNum type="arabicPeriod"/>
            </a:pPr>
            <a:r>
              <a:rPr lang="fa-IR" sz="4200" b="1" dirty="0" smtClean="0">
                <a:cs typeface="B Titr" panose="00000700000000000000" pitchFamily="2" charset="-78"/>
              </a:rPr>
              <a:t>راهکارهای مبتنی بر رفتار</a:t>
            </a:r>
          </a:p>
          <a:p>
            <a:pPr marL="457200" lvl="1" indent="0" algn="just" rtl="1">
              <a:lnSpc>
                <a:spcPct val="250000"/>
              </a:lnSpc>
              <a:buNone/>
            </a:pPr>
            <a:r>
              <a:rPr lang="fa-IR" sz="4200" b="1" dirty="0" smtClean="0">
                <a:cs typeface="B Titr" panose="00000700000000000000" pitchFamily="2" charset="-78"/>
              </a:rPr>
              <a:t>	الف: آموزش و اطلاع رسانی</a:t>
            </a:r>
          </a:p>
          <a:p>
            <a:pPr marL="457200" lvl="1" indent="0" algn="just" rtl="1">
              <a:lnSpc>
                <a:spcPct val="250000"/>
              </a:lnSpc>
              <a:buNone/>
            </a:pPr>
            <a:r>
              <a:rPr lang="fa-IR" sz="4200" b="1" dirty="0" smtClean="0">
                <a:cs typeface="B Titr" panose="00000700000000000000" pitchFamily="2" charset="-78"/>
              </a:rPr>
              <a:t>        ب: تاثیر بر </a:t>
            </a:r>
            <a:r>
              <a:rPr lang="fa-IR" sz="4200" b="1" dirty="0" err="1" smtClean="0">
                <a:cs typeface="B Titr" panose="00000700000000000000" pitchFamily="2" charset="-78"/>
              </a:rPr>
              <a:t>ترجیحات</a:t>
            </a:r>
            <a:r>
              <a:rPr lang="fa-IR" sz="4200" b="1" dirty="0" smtClean="0">
                <a:cs typeface="B Titr" panose="00000700000000000000" pitchFamily="2" charset="-78"/>
              </a:rPr>
              <a:t> مصرف کننده</a:t>
            </a:r>
          </a:p>
          <a:p>
            <a:pPr marL="457200" lvl="1" indent="0" algn="just" rtl="1">
              <a:lnSpc>
                <a:spcPct val="250000"/>
              </a:lnSpc>
              <a:buNone/>
            </a:pPr>
            <a:r>
              <a:rPr lang="fa-IR" sz="4200" b="1" dirty="0" smtClean="0">
                <a:cs typeface="B Titr" panose="00000700000000000000" pitchFamily="2" charset="-78"/>
              </a:rPr>
              <a:t>      ج:استفاده از راهکارهای قانونی</a:t>
            </a:r>
          </a:p>
          <a:p>
            <a:pPr marL="0" indent="0" algn="just" rtl="1">
              <a:lnSpc>
                <a:spcPct val="250000"/>
              </a:lnSpc>
              <a:buNone/>
            </a:pPr>
            <a:endParaRPr lang="fa-IR" b="1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603036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4110" y="288179"/>
            <a:ext cx="7244366" cy="920972"/>
          </a:xfrm>
        </p:spPr>
        <p:txBody>
          <a:bodyPr>
            <a:normAutofit/>
          </a:bodyPr>
          <a:lstStyle/>
          <a:p>
            <a:pPr algn="ctr"/>
            <a:r>
              <a:rPr lang="fa-IR" sz="3200" dirty="0" smtClean="0">
                <a:solidFill>
                  <a:srgbClr val="FF0000"/>
                </a:solidFill>
                <a:cs typeface="B Titr" panose="00000700000000000000" pitchFamily="2" charset="-78"/>
              </a:rPr>
              <a:t>پنیر </a:t>
            </a:r>
            <a:r>
              <a:rPr lang="fa-IR" sz="3200" dirty="0" err="1" smtClean="0">
                <a:solidFill>
                  <a:srgbClr val="FF0000"/>
                </a:solidFill>
                <a:cs typeface="B Titr" panose="00000700000000000000" pitchFamily="2" charset="-78"/>
              </a:rPr>
              <a:t>پیتزای</a:t>
            </a:r>
            <a:r>
              <a:rPr lang="fa-IR" sz="3200" dirty="0" smtClean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r>
              <a:rPr lang="fa-IR" sz="3200" dirty="0" err="1" smtClean="0">
                <a:solidFill>
                  <a:srgbClr val="FF0000"/>
                </a:solidFill>
                <a:cs typeface="B Titr" panose="00000700000000000000" pitchFamily="2" charset="-78"/>
              </a:rPr>
              <a:t>پروسس</a:t>
            </a:r>
            <a:endParaRPr lang="en-US" sz="32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008" y="1209151"/>
            <a:ext cx="11072552" cy="5316340"/>
          </a:xfrm>
        </p:spPr>
        <p:txBody>
          <a:bodyPr>
            <a:noAutofit/>
          </a:bodyPr>
          <a:lstStyle/>
          <a:p>
            <a:pPr marL="0" indent="0" algn="r" rtl="1">
              <a:lnSpc>
                <a:spcPct val="300000"/>
              </a:lnSpc>
              <a:buNone/>
            </a:pPr>
            <a:r>
              <a:rPr lang="fa-IR" sz="2800" dirty="0" smtClean="0">
                <a:cs typeface="B Titr" panose="00000700000000000000" pitchFamily="2" charset="-78"/>
              </a:rPr>
              <a:t>فرآورده ایی که نتیجه پنیر اولیه  و با مخلوط آن با یک یا چند پنیر مختلف+ افزودنی ها</a:t>
            </a:r>
          </a:p>
          <a:p>
            <a:pPr marL="0" indent="0" algn="r" rtl="1">
              <a:lnSpc>
                <a:spcPct val="200000"/>
              </a:lnSpc>
              <a:buNone/>
            </a:pPr>
            <a:r>
              <a:rPr lang="fa-IR" sz="2800" dirty="0" smtClean="0">
                <a:cs typeface="B Titr" panose="00000700000000000000" pitchFamily="2" charset="-78"/>
              </a:rPr>
              <a:t>( پنیر اولیه+ شیر تازه+ خامه + کره+ نمک + پودر آب پنیر+ شیر خشک+ پودر پروتئین تغلیظ شده شیر+ روغن کره+ </a:t>
            </a:r>
            <a:r>
              <a:rPr lang="fa-IR" sz="2800" dirty="0" err="1" smtClean="0">
                <a:cs typeface="B Titr" panose="00000700000000000000" pitchFamily="2" charset="-78"/>
              </a:rPr>
              <a:t>کازیین</a:t>
            </a:r>
            <a:r>
              <a:rPr lang="fa-IR" sz="2800" dirty="0" smtClean="0">
                <a:cs typeface="B Titr" panose="00000700000000000000" pitchFamily="2" charset="-78"/>
              </a:rPr>
              <a:t>+ پنیر رسیده ( </a:t>
            </a:r>
            <a:r>
              <a:rPr lang="fa-IR" sz="2800" dirty="0" err="1" smtClean="0">
                <a:cs typeface="B Titr" panose="00000700000000000000" pitchFamily="2" charset="-78"/>
              </a:rPr>
              <a:t>گودا</a:t>
            </a:r>
            <a:r>
              <a:rPr lang="fa-IR" sz="2800" dirty="0" smtClean="0">
                <a:cs typeface="B Titr" panose="00000700000000000000" pitchFamily="2" charset="-78"/>
              </a:rPr>
              <a:t> و ...) + مواد افزودنی مجاز </a:t>
            </a:r>
            <a:endParaRPr lang="en-US" sz="32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927891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4110" y="288179"/>
            <a:ext cx="7244366" cy="920972"/>
          </a:xfrm>
        </p:spPr>
        <p:txBody>
          <a:bodyPr>
            <a:normAutofit/>
          </a:bodyPr>
          <a:lstStyle/>
          <a:p>
            <a:pPr algn="ctr"/>
            <a:r>
              <a:rPr lang="fa-IR" sz="3200" dirty="0" smtClean="0">
                <a:solidFill>
                  <a:srgbClr val="FF0000"/>
                </a:solidFill>
                <a:cs typeface="B Titr" panose="00000700000000000000" pitchFamily="2" charset="-78"/>
              </a:rPr>
              <a:t>پنیر های سخت و نیمه سخت </a:t>
            </a:r>
            <a:endParaRPr lang="en-US" sz="32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008" y="1209151"/>
            <a:ext cx="11072552" cy="5316340"/>
          </a:xfrm>
        </p:spPr>
        <p:txBody>
          <a:bodyPr>
            <a:noAutofit/>
          </a:bodyPr>
          <a:lstStyle/>
          <a:p>
            <a:pPr marL="0" indent="0" algn="r" rtl="1">
              <a:lnSpc>
                <a:spcPct val="250000"/>
              </a:lnSpc>
              <a:buNone/>
            </a:pPr>
            <a:r>
              <a:rPr lang="fa-IR" sz="2800" dirty="0" smtClean="0">
                <a:cs typeface="B Titr" panose="00000700000000000000" pitchFamily="2" charset="-78"/>
              </a:rPr>
              <a:t>که دوره رسیدن آنها در </a:t>
            </a:r>
            <a:r>
              <a:rPr lang="fa-IR" sz="2800" dirty="0" err="1" smtClean="0">
                <a:cs typeface="B Titr" panose="00000700000000000000" pitchFamily="2" charset="-78"/>
              </a:rPr>
              <a:t>سردخانه</a:t>
            </a:r>
            <a:r>
              <a:rPr lang="fa-IR" sz="2800" dirty="0" smtClean="0">
                <a:cs typeface="B Titr" panose="00000700000000000000" pitchFamily="2" charset="-78"/>
              </a:rPr>
              <a:t> با رطوبت نسبی و دمای خاص سپری می شود:</a:t>
            </a:r>
          </a:p>
          <a:p>
            <a:pPr marL="0" indent="0" algn="r" rtl="1">
              <a:lnSpc>
                <a:spcPct val="250000"/>
              </a:lnSpc>
              <a:buNone/>
            </a:pPr>
            <a:r>
              <a:rPr lang="fa-IR" sz="2800" dirty="0" smtClean="0">
                <a:cs typeface="B Titr" panose="00000700000000000000" pitchFamily="2" charset="-78"/>
              </a:rPr>
              <a:t>1- </a:t>
            </a:r>
            <a:r>
              <a:rPr lang="fa-IR" sz="2800" dirty="0" err="1" smtClean="0">
                <a:cs typeface="B Titr" panose="00000700000000000000" pitchFamily="2" charset="-78"/>
              </a:rPr>
              <a:t>پنیرهای</a:t>
            </a:r>
            <a:r>
              <a:rPr lang="fa-IR" sz="2800" dirty="0" smtClean="0">
                <a:cs typeface="B Titr" panose="00000700000000000000" pitchFamily="2" charset="-78"/>
              </a:rPr>
              <a:t> خیلی سخت ( </a:t>
            </a:r>
            <a:r>
              <a:rPr lang="fa-IR" sz="2800" dirty="0" err="1" smtClean="0">
                <a:cs typeface="B Titr" panose="00000700000000000000" pitchFamily="2" charset="-78"/>
              </a:rPr>
              <a:t>گرانا</a:t>
            </a:r>
            <a:r>
              <a:rPr lang="fa-IR" sz="2800" dirty="0" smtClean="0">
                <a:cs typeface="B Titr" panose="00000700000000000000" pitchFamily="2" charset="-78"/>
              </a:rPr>
              <a:t>، </a:t>
            </a:r>
            <a:r>
              <a:rPr lang="fa-IR" sz="2800" dirty="0" err="1" smtClean="0">
                <a:cs typeface="B Titr" panose="00000700000000000000" pitchFamily="2" charset="-78"/>
              </a:rPr>
              <a:t>رومائو</a:t>
            </a:r>
            <a:r>
              <a:rPr lang="fa-IR" sz="2800" dirty="0" smtClean="0">
                <a:cs typeface="B Titr" panose="00000700000000000000" pitchFamily="2" charset="-78"/>
              </a:rPr>
              <a:t>)</a:t>
            </a:r>
          </a:p>
          <a:p>
            <a:pPr marL="0" indent="0" algn="r" rtl="1">
              <a:lnSpc>
                <a:spcPct val="250000"/>
              </a:lnSpc>
              <a:buNone/>
            </a:pPr>
            <a:r>
              <a:rPr lang="fa-IR" sz="2800" dirty="0" smtClean="0">
                <a:cs typeface="B Titr" panose="00000700000000000000" pitchFamily="2" charset="-78"/>
              </a:rPr>
              <a:t>2- پنیر های سخت (</a:t>
            </a:r>
            <a:r>
              <a:rPr lang="fa-IR" sz="2800" dirty="0" err="1" smtClean="0">
                <a:cs typeface="B Titr" panose="00000700000000000000" pitchFamily="2" charset="-78"/>
              </a:rPr>
              <a:t>پارمسان</a:t>
            </a:r>
            <a:r>
              <a:rPr lang="fa-IR" sz="2800" dirty="0" smtClean="0">
                <a:cs typeface="B Titr" panose="00000700000000000000" pitchFamily="2" charset="-78"/>
              </a:rPr>
              <a:t>، </a:t>
            </a:r>
            <a:r>
              <a:rPr lang="fa-IR" sz="2800" dirty="0" err="1" smtClean="0">
                <a:cs typeface="B Titr" panose="00000700000000000000" pitchFamily="2" charset="-78"/>
              </a:rPr>
              <a:t>چدار</a:t>
            </a:r>
            <a:r>
              <a:rPr lang="fa-IR" sz="2800" dirty="0" smtClean="0">
                <a:cs typeface="B Titr" panose="00000700000000000000" pitchFamily="2" charset="-78"/>
              </a:rPr>
              <a:t>، سرنا)</a:t>
            </a:r>
          </a:p>
          <a:p>
            <a:pPr marL="0" indent="0" algn="r" rtl="1">
              <a:lnSpc>
                <a:spcPct val="250000"/>
              </a:lnSpc>
              <a:buNone/>
            </a:pPr>
            <a:r>
              <a:rPr lang="fa-IR" sz="2800" dirty="0" smtClean="0">
                <a:cs typeface="B Titr" panose="00000700000000000000" pitchFamily="2" charset="-78"/>
              </a:rPr>
              <a:t>3-پنیرهای نیمه سخت ( </a:t>
            </a:r>
            <a:r>
              <a:rPr lang="fa-IR" sz="2800" dirty="0" err="1" smtClean="0">
                <a:cs typeface="B Titr" panose="00000700000000000000" pitchFamily="2" charset="-78"/>
              </a:rPr>
              <a:t>گودا</a:t>
            </a:r>
            <a:r>
              <a:rPr lang="fa-IR" sz="2800" dirty="0" smtClean="0">
                <a:cs typeface="B Titr" panose="00000700000000000000" pitchFamily="2" charset="-78"/>
              </a:rPr>
              <a:t>، </a:t>
            </a:r>
            <a:r>
              <a:rPr lang="fa-IR" sz="2800" dirty="0" err="1" smtClean="0">
                <a:cs typeface="B Titr" panose="00000700000000000000" pitchFamily="2" charset="-78"/>
              </a:rPr>
              <a:t>کاچیوتا</a:t>
            </a:r>
            <a:r>
              <a:rPr lang="fa-IR" sz="2800" dirty="0" smtClean="0">
                <a:cs typeface="B Titr" panose="00000700000000000000" pitchFamily="2" charset="-78"/>
              </a:rPr>
              <a:t>، </a:t>
            </a:r>
            <a:r>
              <a:rPr lang="fa-IR" sz="2800" dirty="0" err="1" smtClean="0">
                <a:cs typeface="B Titr" panose="00000700000000000000" pitchFamily="2" charset="-78"/>
              </a:rPr>
              <a:t>پرودلون</a:t>
            </a:r>
            <a:r>
              <a:rPr lang="fa-IR" sz="2800" dirty="0" smtClean="0">
                <a:cs typeface="B Titr" panose="00000700000000000000" pitchFamily="2" charset="-78"/>
              </a:rPr>
              <a:t> و ...)</a:t>
            </a:r>
            <a:endParaRPr lang="en-US" sz="32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9541768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4110" y="288179"/>
            <a:ext cx="7244366" cy="920972"/>
          </a:xfrm>
        </p:spPr>
        <p:txBody>
          <a:bodyPr>
            <a:normAutofit/>
          </a:bodyPr>
          <a:lstStyle/>
          <a:p>
            <a:pPr algn="ctr"/>
            <a:r>
              <a:rPr lang="fa-IR" sz="3200" dirty="0" smtClean="0">
                <a:solidFill>
                  <a:srgbClr val="FF0000"/>
                </a:solidFill>
                <a:cs typeface="B Titr" panose="00000700000000000000" pitchFamily="2" charset="-78"/>
              </a:rPr>
              <a:t>پنیر </a:t>
            </a:r>
            <a:r>
              <a:rPr lang="fa-IR" sz="3200" dirty="0" err="1" smtClean="0">
                <a:solidFill>
                  <a:srgbClr val="FF0000"/>
                </a:solidFill>
                <a:cs typeface="B Titr" panose="00000700000000000000" pitchFamily="2" charset="-78"/>
              </a:rPr>
              <a:t>گودا</a:t>
            </a:r>
            <a:r>
              <a:rPr lang="fa-IR" sz="3200" dirty="0" smtClean="0">
                <a:solidFill>
                  <a:srgbClr val="FF0000"/>
                </a:solidFill>
                <a:cs typeface="B Titr" panose="00000700000000000000" pitchFamily="2" charset="-78"/>
              </a:rPr>
              <a:t> ( استاندارد 2344)</a:t>
            </a:r>
            <a:endParaRPr lang="en-US" sz="32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9258" y="1138142"/>
            <a:ext cx="11072552" cy="5316340"/>
          </a:xfrm>
        </p:spPr>
        <p:txBody>
          <a:bodyPr>
            <a:noAutofit/>
          </a:bodyPr>
          <a:lstStyle/>
          <a:p>
            <a:pPr marL="0" indent="0" algn="r" rtl="1">
              <a:lnSpc>
                <a:spcPct val="250000"/>
              </a:lnSpc>
              <a:buNone/>
            </a:pPr>
            <a:r>
              <a:rPr lang="fa-IR" sz="2800" dirty="0" smtClean="0">
                <a:cs typeface="B Titr" panose="00000700000000000000" pitchFamily="2" charset="-78"/>
              </a:rPr>
              <a:t>پنیری است نیمه سخت که از شیر تازه </a:t>
            </a:r>
            <a:r>
              <a:rPr lang="fa-IR" sz="2800" dirty="0" err="1" smtClean="0">
                <a:cs typeface="B Titr" panose="00000700000000000000" pitchFamily="2" charset="-78"/>
              </a:rPr>
              <a:t>گاو،لاکتیکی</a:t>
            </a:r>
            <a:r>
              <a:rPr lang="fa-IR" sz="2800" dirty="0" smtClean="0">
                <a:cs typeface="B Titr" panose="00000700000000000000" pitchFamily="2" charset="-78"/>
              </a:rPr>
              <a:t> دوره رسیدن آن 3 هفته در دمای 10 تا 17 درجه</a:t>
            </a:r>
          </a:p>
          <a:p>
            <a:pPr marL="0" indent="0" algn="r" rtl="1">
              <a:lnSpc>
                <a:spcPct val="250000"/>
              </a:lnSpc>
              <a:buNone/>
            </a:pPr>
            <a:r>
              <a:rPr lang="fa-IR" sz="2800" dirty="0" smtClean="0">
                <a:cs typeface="B Titr" panose="00000700000000000000" pitchFamily="2" charset="-78"/>
              </a:rPr>
              <a:t>شیر گاو + مایه پنیر+ باکتری های مولد اسید </a:t>
            </a:r>
            <a:r>
              <a:rPr lang="fa-IR" sz="2800" dirty="0" err="1" smtClean="0">
                <a:cs typeface="B Titr" panose="00000700000000000000" pitchFamily="2" charset="-78"/>
              </a:rPr>
              <a:t>لاکتیک</a:t>
            </a:r>
            <a:r>
              <a:rPr lang="fa-IR" sz="2800" dirty="0" smtClean="0">
                <a:cs typeface="B Titr" panose="00000700000000000000" pitchFamily="2" charset="-78"/>
              </a:rPr>
              <a:t>+ نمک+ آب</a:t>
            </a:r>
            <a:endParaRPr lang="en-US" sz="32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11658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4110" y="288179"/>
            <a:ext cx="7244366" cy="920972"/>
          </a:xfrm>
        </p:spPr>
        <p:txBody>
          <a:bodyPr>
            <a:normAutofit/>
          </a:bodyPr>
          <a:lstStyle/>
          <a:p>
            <a:pPr algn="ctr"/>
            <a:r>
              <a:rPr lang="fa-IR" sz="3200" dirty="0" smtClean="0">
                <a:solidFill>
                  <a:srgbClr val="FF0000"/>
                </a:solidFill>
                <a:cs typeface="B Titr" panose="00000700000000000000" pitchFamily="2" charset="-78"/>
              </a:rPr>
              <a:t>پنیر </a:t>
            </a:r>
            <a:r>
              <a:rPr lang="fa-IR" sz="3200" dirty="0" err="1" smtClean="0">
                <a:solidFill>
                  <a:srgbClr val="FF0000"/>
                </a:solidFill>
                <a:cs typeface="B Titr" panose="00000700000000000000" pitchFamily="2" charset="-78"/>
              </a:rPr>
              <a:t>پارمسان</a:t>
            </a:r>
            <a:r>
              <a:rPr lang="fa-IR" sz="3200" dirty="0" smtClean="0">
                <a:solidFill>
                  <a:srgbClr val="FF0000"/>
                </a:solidFill>
                <a:cs typeface="B Titr" panose="00000700000000000000" pitchFamily="2" charset="-78"/>
              </a:rPr>
              <a:t> (استاندارد 2344)</a:t>
            </a:r>
            <a:endParaRPr lang="en-US" sz="32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008" y="1209151"/>
            <a:ext cx="11072552" cy="5316340"/>
          </a:xfrm>
        </p:spPr>
        <p:txBody>
          <a:bodyPr>
            <a:noAutofit/>
          </a:bodyPr>
          <a:lstStyle/>
          <a:p>
            <a:pPr marL="0" indent="0" algn="r" rtl="1">
              <a:lnSpc>
                <a:spcPct val="250000"/>
              </a:lnSpc>
              <a:buNone/>
            </a:pPr>
            <a:r>
              <a:rPr lang="fa-IR" sz="2800" dirty="0" smtClean="0">
                <a:cs typeface="B Titr" panose="00000700000000000000" pitchFamily="2" charset="-78"/>
              </a:rPr>
              <a:t>از دسته پنیر های سخت از انعقاد آنزیمی شیر تازه گاو توسط </a:t>
            </a:r>
            <a:r>
              <a:rPr lang="fa-IR" sz="2800" dirty="0" err="1" smtClean="0">
                <a:cs typeface="B Titr" panose="00000700000000000000" pitchFamily="2" charset="-78"/>
              </a:rPr>
              <a:t>استارتر</a:t>
            </a:r>
            <a:r>
              <a:rPr lang="fa-IR" sz="2800" dirty="0" smtClean="0">
                <a:cs typeface="B Titr" panose="00000700000000000000" pitchFamily="2" charset="-78"/>
              </a:rPr>
              <a:t>  (مایه </a:t>
            </a:r>
            <a:r>
              <a:rPr lang="fa-IR" sz="2800" dirty="0" err="1" smtClean="0">
                <a:cs typeface="B Titr" panose="00000700000000000000" pitchFamily="2" charset="-78"/>
              </a:rPr>
              <a:t>لاکتیکی</a:t>
            </a:r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800" dirty="0" smtClean="0">
                <a:cs typeface="B Titr" panose="00000700000000000000" pitchFamily="2" charset="-78"/>
              </a:rPr>
              <a:t>دوره رسیده یک ماه+ شیر ( گاهی همراه با شیر خشک )+ مایه پنیر+ باکتری های تولید کننده اسید </a:t>
            </a:r>
            <a:r>
              <a:rPr lang="fa-IR" sz="2800" dirty="0" err="1" smtClean="0">
                <a:cs typeface="B Titr" panose="00000700000000000000" pitchFamily="2" charset="-78"/>
              </a:rPr>
              <a:t>لاکتیک</a:t>
            </a:r>
            <a:r>
              <a:rPr lang="fa-IR" sz="2800" dirty="0" smtClean="0">
                <a:cs typeface="B Titr" panose="00000700000000000000" pitchFamily="2" charset="-78"/>
              </a:rPr>
              <a:t> + نمک+ آب+ افزودنی های اختیاری</a:t>
            </a:r>
            <a:endParaRPr lang="en-US" sz="32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3851830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4110" y="288179"/>
            <a:ext cx="7244366" cy="920972"/>
          </a:xfrm>
        </p:spPr>
        <p:txBody>
          <a:bodyPr>
            <a:normAutofit/>
          </a:bodyPr>
          <a:lstStyle/>
          <a:p>
            <a:pPr algn="ctr"/>
            <a:r>
              <a:rPr lang="fa-IR" sz="3200" dirty="0" err="1" smtClean="0">
                <a:solidFill>
                  <a:srgbClr val="FF0000"/>
                </a:solidFill>
                <a:cs typeface="B Titr" panose="00000700000000000000" pitchFamily="2" charset="-78"/>
              </a:rPr>
              <a:t>تاپینگ</a:t>
            </a:r>
            <a:r>
              <a:rPr lang="fa-IR" sz="3200" dirty="0" smtClean="0">
                <a:solidFill>
                  <a:srgbClr val="FF0000"/>
                </a:solidFill>
                <a:cs typeface="B Titr" panose="00000700000000000000" pitchFamily="2" charset="-78"/>
              </a:rPr>
              <a:t> (استاندارد 15696)</a:t>
            </a:r>
            <a:endParaRPr lang="en-US" sz="32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008" y="1209151"/>
            <a:ext cx="11072552" cy="5316340"/>
          </a:xfrm>
        </p:spPr>
        <p:txBody>
          <a:bodyPr>
            <a:noAutofit/>
          </a:bodyPr>
          <a:lstStyle/>
          <a:p>
            <a:pPr marL="0" indent="0" algn="r" rtl="1">
              <a:lnSpc>
                <a:spcPct val="250000"/>
              </a:lnSpc>
              <a:buNone/>
            </a:pPr>
            <a:r>
              <a:rPr lang="fa-IR" sz="2800" dirty="0" smtClean="0">
                <a:cs typeface="B Titr" panose="00000700000000000000" pitchFamily="2" charset="-78"/>
              </a:rPr>
              <a:t>فرآورده ای از پنیر اولیه به عنوان ماده اصلی یا مخلوط آن با یک یا چند نوع پنیر مختلف با درجه های رسیدن متفاوت همراه است.</a:t>
            </a:r>
          </a:p>
          <a:p>
            <a:pPr marL="0" indent="0" algn="r" rtl="1">
              <a:lnSpc>
                <a:spcPct val="250000"/>
              </a:lnSpc>
              <a:buNone/>
            </a:pPr>
            <a:r>
              <a:rPr lang="fa-IR" sz="2800" dirty="0" smtClean="0">
                <a:cs typeface="B Titr" panose="00000700000000000000" pitchFamily="2" charset="-78"/>
              </a:rPr>
              <a:t>مواد امولسیون کننده و حرارت دادن کره + خامه+ نشاسته+ روغن کره+ ( روغن و چربی این محصول منشاء گیاهی دارد ) + پنیر اولیه+ پنیر تازه+ روغن گیاهی+ نمک+ سرکه+ شیرخشک+ پودر پروتئین</a:t>
            </a:r>
            <a:endParaRPr lang="en-US" sz="32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8327989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3287" y="221677"/>
            <a:ext cx="9642764" cy="920972"/>
          </a:xfrm>
        </p:spPr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FF0000"/>
                </a:solidFill>
                <a:cs typeface="B Titr" panose="00000700000000000000" pitchFamily="2" charset="-78"/>
              </a:rPr>
              <a:t>توصیه های سازمان جهانی بهداشت در مورد تبلیغات مواد غذایی</a:t>
            </a:r>
            <a:endParaRPr lang="en-US" sz="28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946" y="1318317"/>
            <a:ext cx="11554690" cy="4680520"/>
          </a:xfrm>
        </p:spPr>
        <p:txBody>
          <a:bodyPr>
            <a:noAutofit/>
          </a:bodyPr>
          <a:lstStyle/>
          <a:p>
            <a:pPr algn="r" rtl="1">
              <a:lnSpc>
                <a:spcPct val="250000"/>
              </a:lnSpc>
              <a:buFont typeface="Wingdings" panose="05000000000000000000" pitchFamily="2" charset="2"/>
              <a:buChar char="v"/>
            </a:pPr>
            <a:r>
              <a:rPr lang="fa-IR" sz="2800" dirty="0">
                <a:cs typeface="B Titr" panose="00000700000000000000" pitchFamily="2" charset="-78"/>
              </a:rPr>
              <a:t>محدودیت تبلیغات مواد غذایی آسیب رسان (دارای مقدار زیاد چربی اشباع، اسیدهای چرب ترانس، قند ها ی ساده و نمک) برای کودکان</a:t>
            </a:r>
          </a:p>
          <a:p>
            <a:pPr algn="r" rtl="1">
              <a:lnSpc>
                <a:spcPct val="250000"/>
              </a:lnSpc>
              <a:buFont typeface="Wingdings" panose="05000000000000000000" pitchFamily="2" charset="2"/>
              <a:buChar char="v"/>
            </a:pPr>
            <a:r>
              <a:rPr lang="fa-IR" sz="2800" dirty="0">
                <a:cs typeface="B Titr" panose="00000700000000000000" pitchFamily="2" charset="-78"/>
              </a:rPr>
              <a:t> محدودیت تبلیغات تمامی غذاها و نوشیدنی ها برای کودکان </a:t>
            </a:r>
          </a:p>
          <a:p>
            <a:pPr algn="r" rtl="1">
              <a:lnSpc>
                <a:spcPct val="250000"/>
              </a:lnSpc>
              <a:buFont typeface="Wingdings" panose="05000000000000000000" pitchFamily="2" charset="2"/>
              <a:buChar char="v"/>
            </a:pPr>
            <a:r>
              <a:rPr lang="fa-IR" sz="2800" dirty="0">
                <a:cs typeface="B Titr" panose="00000700000000000000" pitchFamily="2" charset="-78"/>
              </a:rPr>
              <a:t> محدودیت تبلیغات تمامی محصولات برای کودکان</a:t>
            </a:r>
            <a:endParaRPr lang="en-US" sz="28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848456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4628" y="476566"/>
            <a:ext cx="7244366" cy="530223"/>
          </a:xfrm>
        </p:spPr>
        <p:txBody>
          <a:bodyPr>
            <a:normAutofit fontScale="90000"/>
          </a:bodyPr>
          <a:lstStyle/>
          <a:p>
            <a:pPr algn="ctr" rtl="1"/>
            <a:r>
              <a:rPr lang="fa-IR" dirty="0">
                <a:solidFill>
                  <a:srgbClr val="FF0000"/>
                </a:solidFill>
                <a:cs typeface="2  Titr" panose="00000700000000000000" pitchFamily="2" charset="-78"/>
              </a:rPr>
              <a:t>سیاست های تبلیغاتی در برخی کشورها </a:t>
            </a:r>
            <a:endParaRPr lang="en-US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9381" y="1556792"/>
            <a:ext cx="11255433" cy="5040560"/>
          </a:xfrm>
        </p:spPr>
        <p:txBody>
          <a:bodyPr>
            <a:normAutofit fontScale="25000" lnSpcReduction="20000"/>
          </a:bodyPr>
          <a:lstStyle/>
          <a:p>
            <a:pPr algn="r" rtl="1">
              <a:lnSpc>
                <a:spcPct val="270000"/>
              </a:lnSpc>
              <a:buFont typeface="Wingdings" panose="05000000000000000000" pitchFamily="2" charset="2"/>
              <a:buChar char="v"/>
            </a:pPr>
            <a:r>
              <a:rPr lang="fa-IR" sz="8000" dirty="0">
                <a:cs typeface="B Titr" panose="00000700000000000000" pitchFamily="2" charset="-78"/>
              </a:rPr>
              <a:t>منع تبلیغات غذاهای آسیب رسان (با قند، نمک و چربی بالا) برای کودکان کمتر از 15 سال</a:t>
            </a:r>
          </a:p>
          <a:p>
            <a:pPr algn="r" rtl="1">
              <a:lnSpc>
                <a:spcPct val="270000"/>
              </a:lnSpc>
              <a:buFont typeface="Wingdings" panose="05000000000000000000" pitchFamily="2" charset="2"/>
              <a:buChar char="v"/>
            </a:pPr>
            <a:r>
              <a:rPr lang="fa-IR" sz="8000" dirty="0">
                <a:cs typeface="B Titr" panose="00000700000000000000" pitchFamily="2" charset="-78"/>
              </a:rPr>
              <a:t> منع استفاده از شخصیت ها ی معروف، شخصیت </a:t>
            </a:r>
            <a:r>
              <a:rPr lang="fa-IR" sz="8000" dirty="0" smtClean="0">
                <a:cs typeface="B Titr" panose="00000700000000000000" pitchFamily="2" charset="-78"/>
              </a:rPr>
              <a:t>های </a:t>
            </a:r>
            <a:r>
              <a:rPr lang="fa-IR" sz="8000" dirty="0" err="1">
                <a:cs typeface="B Titr" panose="00000700000000000000" pitchFamily="2" charset="-78"/>
              </a:rPr>
              <a:t>کارتونی</a:t>
            </a:r>
            <a:r>
              <a:rPr lang="fa-IR" sz="8000" dirty="0">
                <a:cs typeface="B Titr" panose="00000700000000000000" pitchFamily="2" charset="-78"/>
              </a:rPr>
              <a:t> و هدایای رایگان به عنوان تشویق کودکان در تبلیغات</a:t>
            </a:r>
          </a:p>
          <a:p>
            <a:pPr algn="r" rtl="1">
              <a:lnSpc>
                <a:spcPct val="270000"/>
              </a:lnSpc>
              <a:buFont typeface="Wingdings" panose="05000000000000000000" pitchFamily="2" charset="2"/>
              <a:buChar char="v"/>
            </a:pPr>
            <a:r>
              <a:rPr lang="fa-IR" sz="8000" dirty="0">
                <a:cs typeface="B Titr" panose="00000700000000000000" pitchFamily="2" charset="-78"/>
              </a:rPr>
              <a:t> جلوگیری از تبلیغاتی که مشوق عادات غذایی کم ارزش باشد.</a:t>
            </a:r>
          </a:p>
          <a:p>
            <a:pPr algn="r" rtl="1">
              <a:lnSpc>
                <a:spcPct val="270000"/>
              </a:lnSpc>
              <a:buFont typeface="Wingdings" panose="05000000000000000000" pitchFamily="2" charset="2"/>
              <a:buChar char="v"/>
            </a:pPr>
            <a:r>
              <a:rPr lang="fa-IR" sz="8000" dirty="0">
                <a:cs typeface="B Titr" panose="00000700000000000000" pitchFamily="2" charset="-78"/>
              </a:rPr>
              <a:t>تبلیغات نباید مروج مصرف بیش از اندازه هر نوع مواد غذایی باشد.</a:t>
            </a:r>
          </a:p>
          <a:p>
            <a:pPr algn="r" rtl="1">
              <a:lnSpc>
                <a:spcPct val="270000"/>
              </a:lnSpc>
              <a:buFont typeface="Wingdings" panose="05000000000000000000" pitchFamily="2" charset="2"/>
              <a:buChar char="v"/>
            </a:pPr>
            <a:r>
              <a:rPr lang="fa-IR" sz="8000" dirty="0">
                <a:cs typeface="B Titr" panose="00000700000000000000" pitchFamily="2" charset="-78"/>
              </a:rPr>
              <a:t>نباید حاوی اثر گمراه کننده در رابطه با مواد مغذی و مزیت های</a:t>
            </a:r>
            <a:r>
              <a:rPr lang="en-US" sz="8000" dirty="0">
                <a:cs typeface="B Titr" panose="00000700000000000000" pitchFamily="2" charset="-78"/>
              </a:rPr>
              <a:t> </a:t>
            </a:r>
            <a:r>
              <a:rPr lang="fa-IR" sz="8000" dirty="0">
                <a:cs typeface="B Titr" panose="00000700000000000000" pitchFamily="2" charset="-78"/>
              </a:rPr>
              <a:t>سلامتی باشد.</a:t>
            </a:r>
          </a:p>
          <a:p>
            <a:pPr algn="r" rtl="1">
              <a:lnSpc>
                <a:spcPct val="270000"/>
              </a:lnSpc>
              <a:buFont typeface="Wingdings" panose="05000000000000000000" pitchFamily="2" charset="2"/>
              <a:buChar char="v"/>
            </a:pPr>
            <a:r>
              <a:rPr lang="fa-IR" sz="8000" dirty="0">
                <a:cs typeface="B Titr" panose="00000700000000000000" pitchFamily="2" charset="-78"/>
              </a:rPr>
              <a:t>مقایسه بین غذاها نباید موجب بی ارزش نشان دادن گزینه ها دیگری مانند میوه ها ی تازه باشد.</a:t>
            </a:r>
          </a:p>
          <a:p>
            <a:pPr algn="r" rtl="1">
              <a:lnSpc>
                <a:spcPct val="250000"/>
              </a:lnSpc>
              <a:buFont typeface="Wingdings" panose="05000000000000000000" pitchFamily="2" charset="2"/>
              <a:buChar char="v"/>
            </a:pPr>
            <a:endParaRPr lang="fa-IR" sz="1200" dirty="0">
              <a:cs typeface="B Titr" panose="00000700000000000000" pitchFamily="2" charset="-78"/>
            </a:endParaRPr>
          </a:p>
          <a:p>
            <a:pPr algn="r" rtl="1">
              <a:lnSpc>
                <a:spcPct val="250000"/>
              </a:lnSpc>
              <a:buFont typeface="Wingdings" panose="05000000000000000000" pitchFamily="2" charset="2"/>
              <a:buChar char="v"/>
            </a:pPr>
            <a:endParaRPr lang="fa-IR" sz="1200" dirty="0">
              <a:cs typeface="B Titr" panose="00000700000000000000" pitchFamily="2" charset="-78"/>
            </a:endParaRPr>
          </a:p>
          <a:p>
            <a:pPr algn="r" rtl="1">
              <a:lnSpc>
                <a:spcPct val="250000"/>
              </a:lnSpc>
              <a:buFont typeface="Wingdings" panose="05000000000000000000" pitchFamily="2" charset="2"/>
              <a:buChar char="v"/>
            </a:pPr>
            <a:endParaRPr lang="en-US" sz="12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697541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0422" y="149776"/>
            <a:ext cx="6589199" cy="788666"/>
          </a:xfrm>
        </p:spPr>
        <p:txBody>
          <a:bodyPr>
            <a:normAutofit/>
          </a:bodyPr>
          <a:lstStyle/>
          <a:p>
            <a:pPr algn="ctr"/>
            <a:r>
              <a:rPr lang="fa-IR" sz="3200" dirty="0">
                <a:solidFill>
                  <a:srgbClr val="FF0000"/>
                </a:solidFill>
                <a:cs typeface="2  Titr" panose="00000700000000000000" pitchFamily="2" charset="-78"/>
              </a:rPr>
              <a:t>سیاست های تبلیغاتی در برخی کشورها </a:t>
            </a:r>
            <a:endParaRPr lang="en-US" sz="32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9505" y="1121322"/>
            <a:ext cx="11305309" cy="5736678"/>
          </a:xfrm>
        </p:spPr>
        <p:txBody>
          <a:bodyPr>
            <a:noAutofit/>
          </a:bodyPr>
          <a:lstStyle/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dirty="0" smtClean="0">
                <a:cs typeface="2  Titr" panose="00000700000000000000" pitchFamily="2" charset="-78"/>
              </a:rPr>
              <a:t>نباید موجب دور شدن از رویه رژیم غذای مفید و خوب باشد.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dirty="0">
                <a:cs typeface="2  Titr" panose="00000700000000000000" pitchFamily="2" charset="-78"/>
              </a:rPr>
              <a:t> </a:t>
            </a:r>
            <a:r>
              <a:rPr lang="fa-IR" dirty="0" smtClean="0">
                <a:cs typeface="2  Titr" panose="00000700000000000000" pitchFamily="2" charset="-78"/>
              </a:rPr>
              <a:t>در تبلیغات باید مقدار مواد مغذی و میزان انرژی بیان شود. 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dirty="0">
                <a:cs typeface="2  Titr" panose="00000700000000000000" pitchFamily="2" charset="-78"/>
              </a:rPr>
              <a:t> </a:t>
            </a:r>
            <a:r>
              <a:rPr lang="fa-IR" dirty="0" smtClean="0">
                <a:cs typeface="2  Titr" panose="00000700000000000000" pitchFamily="2" charset="-78"/>
              </a:rPr>
              <a:t>نباید در تبلیغات ادعا شود با مصرف نکردن غذا ی مذکور سلامتی تحت تاثیر قرار می گیرد.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dirty="0">
                <a:cs typeface="2  Titr" panose="00000700000000000000" pitchFamily="2" charset="-78"/>
              </a:rPr>
              <a:t> </a:t>
            </a:r>
            <a:r>
              <a:rPr lang="fa-IR" dirty="0" smtClean="0">
                <a:cs typeface="2  Titr" panose="00000700000000000000" pitchFamily="2" charset="-78"/>
              </a:rPr>
              <a:t>نباید در تبلیغات ادعا شود غذا ی تبلیغ شده از بیماری خاصی پیشگیری می کند یا موجب درمان میشود ( ادعا در مورد کاهش ریسک بیماری مجاز است).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dirty="0" smtClean="0">
                <a:cs typeface="2  Titr" panose="00000700000000000000" pitchFamily="2" charset="-78"/>
              </a:rPr>
              <a:t>نباید در تبلیغات ادعا شود که مصرف ماده غذایی موجب کاهش یا افزایش وزن می شود.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dirty="0" smtClean="0">
                <a:cs typeface="2  Titr" panose="00000700000000000000" pitchFamily="2" charset="-78"/>
              </a:rPr>
              <a:t>نباید ادعا شود که رژیم غذای معمولی </a:t>
            </a:r>
            <a:r>
              <a:rPr lang="fa-IR" dirty="0" err="1" smtClean="0">
                <a:cs typeface="2  Titr" panose="00000700000000000000" pitchFamily="2" charset="-78"/>
              </a:rPr>
              <a:t>نمی</a:t>
            </a:r>
            <a:r>
              <a:rPr lang="fa-IR" dirty="0" smtClean="0">
                <a:cs typeface="2  Titr" panose="00000700000000000000" pitchFamily="2" charset="-78"/>
              </a:rPr>
              <a:t> تواند مقادیر مورد نیاز زیر مغذی ها را فراهم کند. 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dirty="0">
                <a:cs typeface="2  Titr" panose="00000700000000000000" pitchFamily="2" charset="-78"/>
              </a:rPr>
              <a:t> </a:t>
            </a:r>
            <a:r>
              <a:rPr lang="fa-IR" dirty="0" smtClean="0">
                <a:cs typeface="2  Titr" panose="00000700000000000000" pitchFamily="2" charset="-78"/>
              </a:rPr>
              <a:t>هر نوع ادعا در مورد سلامتی و مواد مغذی باید همراه با شواهد علمی و مستندات باشد.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dirty="0">
                <a:cs typeface="2  Titr" panose="00000700000000000000" pitchFamily="2" charset="-78"/>
              </a:rPr>
              <a:t> </a:t>
            </a:r>
            <a:r>
              <a:rPr lang="fa-IR" dirty="0" smtClean="0">
                <a:cs typeface="2  Titr" panose="00000700000000000000" pitchFamily="2" charset="-78"/>
              </a:rPr>
              <a:t>نباید از عبارات مانند </a:t>
            </a:r>
            <a:r>
              <a:rPr lang="fa-IR" dirty="0" smtClean="0">
                <a:solidFill>
                  <a:srgbClr val="FF0000"/>
                </a:solidFill>
                <a:cs typeface="2  Titr" panose="00000700000000000000" pitchFamily="2" charset="-78"/>
              </a:rPr>
              <a:t>« همین الان بخرید» </a:t>
            </a:r>
            <a:r>
              <a:rPr lang="fa-IR" dirty="0" smtClean="0">
                <a:cs typeface="2  Titr" panose="00000700000000000000" pitchFamily="2" charset="-78"/>
              </a:rPr>
              <a:t>، </a:t>
            </a:r>
            <a:r>
              <a:rPr lang="fa-IR" dirty="0" smtClean="0">
                <a:solidFill>
                  <a:srgbClr val="FF0000"/>
                </a:solidFill>
                <a:cs typeface="2  Titr" panose="00000700000000000000" pitchFamily="2" charset="-78"/>
              </a:rPr>
              <a:t>«کمترین قیمت» </a:t>
            </a:r>
            <a:r>
              <a:rPr lang="fa-IR" dirty="0" smtClean="0">
                <a:cs typeface="2  Titr" panose="00000700000000000000" pitchFamily="2" charset="-78"/>
              </a:rPr>
              <a:t>و... استفاده شود.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dirty="0">
                <a:cs typeface="2  Titr" panose="00000700000000000000" pitchFamily="2" charset="-78"/>
              </a:rPr>
              <a:t> </a:t>
            </a:r>
            <a:r>
              <a:rPr lang="fa-IR" dirty="0" smtClean="0">
                <a:cs typeface="2  Titr" panose="00000700000000000000" pitchFamily="2" charset="-78"/>
              </a:rPr>
              <a:t>نباید </a:t>
            </a:r>
            <a:r>
              <a:rPr lang="fa-IR" dirty="0" err="1" smtClean="0">
                <a:cs typeface="2  Titr" panose="00000700000000000000" pitchFamily="2" charset="-78"/>
              </a:rPr>
              <a:t>فست</a:t>
            </a:r>
            <a:r>
              <a:rPr lang="fa-IR" dirty="0" smtClean="0">
                <a:cs typeface="2  Titr" panose="00000700000000000000" pitchFamily="2" charset="-78"/>
              </a:rPr>
              <a:t> </a:t>
            </a:r>
            <a:r>
              <a:rPr lang="fa-IR" dirty="0" err="1" smtClean="0">
                <a:cs typeface="2  Titr" panose="00000700000000000000" pitchFamily="2" charset="-78"/>
              </a:rPr>
              <a:t>فود</a:t>
            </a:r>
            <a:r>
              <a:rPr lang="fa-IR" dirty="0" smtClean="0">
                <a:cs typeface="2  Titr" panose="00000700000000000000" pitchFamily="2" charset="-78"/>
              </a:rPr>
              <a:t> و </a:t>
            </a:r>
            <a:r>
              <a:rPr lang="fa-IR" dirty="0" err="1" smtClean="0">
                <a:cs typeface="2  Titr" panose="00000700000000000000" pitchFamily="2" charset="-78"/>
              </a:rPr>
              <a:t>اسنک</a:t>
            </a:r>
            <a:r>
              <a:rPr lang="fa-IR" dirty="0" smtClean="0">
                <a:cs typeface="2  Titr" panose="00000700000000000000" pitchFamily="2" charset="-78"/>
              </a:rPr>
              <a:t> را بخش اصلی رژیم غذایی نشان دهد.</a:t>
            </a:r>
            <a:endParaRPr lang="en-US" dirty="0"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4681942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77 عکس زیبا و رویایی پاییز برای بک گراند و پروفایل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6103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141002" y="4609655"/>
            <a:ext cx="41264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400" dirty="0">
                <a:solidFill>
                  <a:schemeClr val="accent3">
                    <a:lumMod val="40000"/>
                    <a:lumOff val="60000"/>
                  </a:schemeClr>
                </a:solidFill>
                <a:cs typeface="B Titr" panose="00000700000000000000" pitchFamily="2" charset="-78"/>
              </a:rPr>
              <a:t>با تشکر از توجه شما </a:t>
            </a:r>
            <a:endParaRPr lang="en-US" sz="4400" dirty="0">
              <a:solidFill>
                <a:schemeClr val="accent3">
                  <a:lumMod val="40000"/>
                  <a:lumOff val="60000"/>
                </a:schemeClr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1154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7608" y="620688"/>
            <a:ext cx="7244366" cy="920972"/>
          </a:xfrm>
        </p:spPr>
        <p:txBody>
          <a:bodyPr>
            <a:normAutofit/>
          </a:bodyPr>
          <a:lstStyle/>
          <a:p>
            <a:pPr algn="ctr"/>
            <a:r>
              <a:rPr lang="fa-IR" sz="4000" dirty="0" smtClean="0">
                <a:solidFill>
                  <a:srgbClr val="FF0000"/>
                </a:solidFill>
                <a:cs typeface="B Titr" panose="00000700000000000000" pitchFamily="2" charset="-78"/>
              </a:rPr>
              <a:t>آموزش</a:t>
            </a:r>
            <a:endParaRPr lang="en-US" sz="40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4798" y="1916833"/>
            <a:ext cx="8529034" cy="4680520"/>
          </a:xfrm>
        </p:spPr>
        <p:txBody>
          <a:bodyPr>
            <a:noAutofit/>
          </a:bodyPr>
          <a:lstStyle/>
          <a:p>
            <a:pPr marL="0" indent="0" algn="r" rtl="1">
              <a:lnSpc>
                <a:spcPct val="250000"/>
              </a:lnSpc>
              <a:buNone/>
            </a:pPr>
            <a:r>
              <a:rPr lang="fa-IR" sz="2400" dirty="0" smtClean="0">
                <a:cs typeface="B Titr" panose="00000700000000000000" pitchFamily="2" charset="-78"/>
              </a:rPr>
              <a:t>1- افزایش آگاهی </a:t>
            </a:r>
          </a:p>
          <a:p>
            <a:pPr marL="0" indent="0" algn="r" rtl="1">
              <a:lnSpc>
                <a:spcPct val="250000"/>
              </a:lnSpc>
              <a:buNone/>
            </a:pPr>
            <a:r>
              <a:rPr lang="fa-IR" sz="2400" dirty="0" smtClean="0">
                <a:cs typeface="B Titr" panose="00000700000000000000" pitchFamily="2" charset="-78"/>
              </a:rPr>
              <a:t>2- تاثیر بر نگرش</a:t>
            </a:r>
          </a:p>
          <a:p>
            <a:pPr marL="0" indent="0" algn="r" rtl="1">
              <a:lnSpc>
                <a:spcPct val="250000"/>
              </a:lnSpc>
              <a:buNone/>
            </a:pPr>
            <a:r>
              <a:rPr lang="fa-IR" sz="2400" dirty="0" smtClean="0">
                <a:cs typeface="B Titr" panose="00000700000000000000" pitchFamily="2" charset="-78"/>
              </a:rPr>
              <a:t>3- مهارت آموزی</a:t>
            </a:r>
            <a:endParaRPr lang="en-US" sz="24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0931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7607" y="304804"/>
            <a:ext cx="7244366" cy="920972"/>
          </a:xfrm>
        </p:spPr>
        <p:txBody>
          <a:bodyPr>
            <a:normAutofit/>
          </a:bodyPr>
          <a:lstStyle/>
          <a:p>
            <a:pPr algn="ctr"/>
            <a:r>
              <a:rPr lang="fa-IR" sz="4000" dirty="0" smtClean="0">
                <a:solidFill>
                  <a:srgbClr val="FF0000"/>
                </a:solidFill>
                <a:cs typeface="B Titr" panose="00000700000000000000" pitchFamily="2" charset="-78"/>
              </a:rPr>
              <a:t>تاثیر بر </a:t>
            </a:r>
            <a:r>
              <a:rPr lang="fa-IR" sz="4000" dirty="0" err="1" smtClean="0">
                <a:solidFill>
                  <a:srgbClr val="FF0000"/>
                </a:solidFill>
                <a:cs typeface="B Titr" panose="00000700000000000000" pitchFamily="2" charset="-78"/>
              </a:rPr>
              <a:t>ترجیحات</a:t>
            </a:r>
            <a:r>
              <a:rPr lang="fa-IR" sz="4000" dirty="0" smtClean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endParaRPr lang="en-US" sz="40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0634" y="1541659"/>
            <a:ext cx="11438313" cy="5125147"/>
          </a:xfrm>
        </p:spPr>
        <p:txBody>
          <a:bodyPr>
            <a:noAutofit/>
          </a:bodyPr>
          <a:lstStyle/>
          <a:p>
            <a:pPr marL="0" indent="0" algn="r" rtl="1">
              <a:lnSpc>
                <a:spcPct val="250000"/>
              </a:lnSpc>
              <a:buNone/>
            </a:pPr>
            <a:r>
              <a:rPr lang="fa-IR" dirty="0" smtClean="0">
                <a:cs typeface="B Titr" panose="00000700000000000000" pitchFamily="2" charset="-78"/>
              </a:rPr>
              <a:t>1- </a:t>
            </a:r>
            <a:r>
              <a:rPr lang="fa-IR" sz="2400" dirty="0" smtClean="0">
                <a:cs typeface="B Titr" panose="00000700000000000000" pitchFamily="2" charset="-78"/>
              </a:rPr>
              <a:t>کاهش قیمت ( حذف مالیات، یارانه، کمک </a:t>
            </a:r>
            <a:r>
              <a:rPr lang="fa-IR" sz="2400" dirty="0" err="1" smtClean="0">
                <a:cs typeface="B Titr" panose="00000700000000000000" pitchFamily="2" charset="-78"/>
              </a:rPr>
              <a:t>غیرنقدی</a:t>
            </a:r>
            <a:r>
              <a:rPr lang="fa-IR" sz="2400" dirty="0" smtClean="0">
                <a:cs typeface="B Titr" panose="00000700000000000000" pitchFamily="2" charset="-78"/>
              </a:rPr>
              <a:t> و ...)</a:t>
            </a:r>
          </a:p>
          <a:p>
            <a:pPr marL="0" indent="0" algn="r" rtl="1">
              <a:lnSpc>
                <a:spcPct val="250000"/>
              </a:lnSpc>
              <a:buNone/>
            </a:pPr>
            <a:r>
              <a:rPr lang="fa-IR" sz="2400" dirty="0" smtClean="0">
                <a:cs typeface="B Titr" panose="00000700000000000000" pitchFamily="2" charset="-78"/>
              </a:rPr>
              <a:t>2- تسهیل در دسترسی (تحویل در محل، مسافت، زمان و... )</a:t>
            </a:r>
          </a:p>
          <a:p>
            <a:pPr marL="0" indent="0" algn="r" rtl="1">
              <a:lnSpc>
                <a:spcPct val="250000"/>
              </a:lnSpc>
              <a:buNone/>
            </a:pPr>
            <a:r>
              <a:rPr lang="fa-IR" sz="2400" dirty="0" smtClean="0">
                <a:cs typeface="B Titr" panose="00000700000000000000" pitchFamily="2" charset="-78"/>
              </a:rPr>
              <a:t>3-کاهش یا افزایش قیمت (اخذ عوارض و مالیات )</a:t>
            </a:r>
          </a:p>
          <a:p>
            <a:pPr marL="0" indent="0" algn="r" rtl="1">
              <a:lnSpc>
                <a:spcPct val="250000"/>
              </a:lnSpc>
              <a:buNone/>
            </a:pPr>
            <a:r>
              <a:rPr lang="fa-IR" sz="2400" dirty="0" smtClean="0">
                <a:cs typeface="B Titr" panose="00000700000000000000" pitchFamily="2" charset="-78"/>
              </a:rPr>
              <a:t>4- مقبولیت </a:t>
            </a:r>
            <a:r>
              <a:rPr lang="fa-IR" sz="2400" dirty="0">
                <a:cs typeface="B Titr" panose="00000700000000000000" pitchFamily="2" charset="-78"/>
              </a:rPr>
              <a:t>(</a:t>
            </a:r>
            <a:r>
              <a:rPr lang="fa-IR" sz="2400" dirty="0" smtClean="0">
                <a:cs typeface="B Titr" panose="00000700000000000000" pitchFamily="2" charset="-78"/>
              </a:rPr>
              <a:t> کیفیت محصول یا خدمت، تبلیغات ...</a:t>
            </a:r>
          </a:p>
          <a:p>
            <a:pPr marL="0" indent="0" algn="r" rtl="1">
              <a:lnSpc>
                <a:spcPct val="250000"/>
              </a:lnSpc>
              <a:buNone/>
            </a:pPr>
            <a:r>
              <a:rPr lang="fa-IR" sz="2400" dirty="0" smtClean="0">
                <a:cs typeface="B Titr" panose="00000700000000000000" pitchFamily="2" charset="-78"/>
              </a:rPr>
              <a:t>5- بسته بندی....</a:t>
            </a:r>
            <a:endParaRPr lang="en-US" sz="24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43909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7608" y="314868"/>
            <a:ext cx="7244366" cy="920972"/>
          </a:xfrm>
        </p:spPr>
        <p:txBody>
          <a:bodyPr>
            <a:normAutofit/>
          </a:bodyPr>
          <a:lstStyle/>
          <a:p>
            <a:pPr algn="ctr"/>
            <a:r>
              <a:rPr lang="fa-IR" sz="3200" dirty="0" smtClean="0">
                <a:solidFill>
                  <a:srgbClr val="FF0000"/>
                </a:solidFill>
                <a:cs typeface="B Titr" panose="00000700000000000000" pitchFamily="2" charset="-78"/>
              </a:rPr>
              <a:t>وضعیت جامعه از نظر تحلیل رفتاری</a:t>
            </a:r>
            <a:endParaRPr lang="en-US" sz="32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86458"/>
            <a:ext cx="12192000" cy="5055693"/>
          </a:xfrm>
        </p:spPr>
        <p:txBody>
          <a:bodyPr>
            <a:noAutofit/>
          </a:bodyPr>
          <a:lstStyle/>
          <a:p>
            <a:pPr marL="0" indent="0" algn="r" rtl="1">
              <a:lnSpc>
                <a:spcPct val="100000"/>
              </a:lnSpc>
              <a:buNone/>
            </a:pPr>
            <a:r>
              <a:rPr lang="fa-IR" sz="2000" dirty="0" smtClean="0">
                <a:cs typeface="B Titr" panose="00000700000000000000" pitchFamily="2" charset="-78"/>
              </a:rPr>
              <a:t>                                                                                                          </a:t>
            </a:r>
            <a:r>
              <a:rPr lang="fa-IR" sz="1800" dirty="0" smtClean="0">
                <a:cs typeface="B Titr" panose="00000700000000000000" pitchFamily="2" charset="-78"/>
              </a:rPr>
              <a:t>آگاه ولی ....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sz="1800" dirty="0" smtClean="0">
                <a:cs typeface="B Titr" panose="00000700000000000000" pitchFamily="2" charset="-78"/>
              </a:rPr>
              <a:t> </a:t>
            </a:r>
            <a:r>
              <a:rPr lang="en-US" sz="1800" dirty="0" smtClean="0">
                <a:cs typeface="B Titr" panose="00000700000000000000" pitchFamily="2" charset="-78"/>
              </a:rPr>
              <a:t>           </a:t>
            </a:r>
            <a:r>
              <a:rPr lang="fa-IR" sz="1800" dirty="0" smtClean="0">
                <a:cs typeface="B Titr" panose="00000700000000000000" pitchFamily="2" charset="-78"/>
              </a:rPr>
              <a:t> </a:t>
            </a:r>
            <a:r>
              <a:rPr lang="fa-IR" sz="1800" dirty="0" err="1" smtClean="0">
                <a:cs typeface="B Titr" panose="00000700000000000000" pitchFamily="2" charset="-78"/>
              </a:rPr>
              <a:t>لجباز</a:t>
            </a:r>
            <a:r>
              <a:rPr lang="fa-IR" sz="1800" dirty="0" smtClean="0">
                <a:cs typeface="B Titr" panose="00000700000000000000" pitchFamily="2" charset="-78"/>
              </a:rPr>
              <a:t> و قانون گریز                                                                 تفاوت در </a:t>
            </a:r>
            <a:r>
              <a:rPr lang="fa-IR" sz="1800" dirty="0" err="1" smtClean="0">
                <a:cs typeface="B Titr" panose="00000700000000000000" pitchFamily="2" charset="-78"/>
              </a:rPr>
              <a:t>ترجیحات</a:t>
            </a:r>
            <a:r>
              <a:rPr lang="fa-IR" sz="1800" dirty="0" smtClean="0">
                <a:cs typeface="B Titr" panose="00000700000000000000" pitchFamily="2" charset="-78"/>
              </a:rPr>
              <a:t>                                                    </a:t>
            </a:r>
            <a:r>
              <a:rPr lang="en-US" sz="1800" dirty="0" smtClean="0">
                <a:cs typeface="B Titr" panose="00000700000000000000" pitchFamily="2" charset="-78"/>
              </a:rPr>
              <a:t>             </a:t>
            </a:r>
            <a:r>
              <a:rPr lang="fa-IR" sz="1800" dirty="0" smtClean="0">
                <a:cs typeface="B Titr" panose="00000700000000000000" pitchFamily="2" charset="-78"/>
              </a:rPr>
              <a:t> </a:t>
            </a:r>
            <a:r>
              <a:rPr lang="en-US" sz="1800" dirty="0" smtClean="0">
                <a:cs typeface="B Titr" panose="00000700000000000000" pitchFamily="2" charset="-78"/>
              </a:rPr>
              <a:t>            </a:t>
            </a:r>
            <a:r>
              <a:rPr lang="fa-IR" sz="1600" dirty="0" smtClean="0">
                <a:cs typeface="B Titr" panose="00000700000000000000" pitchFamily="2" charset="-78"/>
              </a:rPr>
              <a:t>ناآگاه</a:t>
            </a:r>
            <a:endParaRPr lang="en-US" sz="1600" dirty="0">
              <a:cs typeface="B Titr" panose="00000700000000000000" pitchFamily="2" charset="-78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2446901" y="1941967"/>
            <a:ext cx="49876" cy="45312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9675691" y="2082337"/>
            <a:ext cx="49877" cy="44639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9920921" y="3221068"/>
            <a:ext cx="167533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dirty="0" smtClean="0"/>
              <a:t>1</a:t>
            </a:r>
            <a:r>
              <a:rPr lang="fa-IR" sz="2400" b="1" dirty="0" smtClean="0">
                <a:cs typeface="B Nazanin" panose="00000400000000000000" pitchFamily="2" charset="-78"/>
              </a:rPr>
              <a:t>.اعمال قانون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2. تنبیه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3. جریمه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4. زندان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5. محرومیت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955893" y="3376578"/>
            <a:ext cx="66242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 smtClean="0">
                <a:cs typeface="B Nazanin" panose="00000400000000000000" pitchFamily="2" charset="-78"/>
              </a:rPr>
              <a:t>زمان- مکان-فرصت- لذت- دسترسی- قیمت- شکل ظاهری- بسته بندی- مقبولیت اجتماعی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75499" y="3313401"/>
            <a:ext cx="192127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dirty="0" smtClean="0"/>
              <a:t>1</a:t>
            </a:r>
            <a:r>
              <a:rPr lang="fa-IR" sz="2400" b="1" dirty="0" smtClean="0">
                <a:cs typeface="B Nazanin" panose="00000400000000000000" pitchFamily="2" charset="-78"/>
              </a:rPr>
              <a:t>.آموزش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2. اطلاع رسانی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3. ایجاد نگرش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4. مهارت آموزی </a:t>
            </a:r>
          </a:p>
          <a:p>
            <a:pPr algn="r" rtl="1"/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29" name="Left-Right Arrow 28"/>
          <p:cNvSpPr/>
          <p:nvPr/>
        </p:nvSpPr>
        <p:spPr>
          <a:xfrm>
            <a:off x="216131" y="2689745"/>
            <a:ext cx="11720945" cy="48463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208713" y="4572000"/>
            <a:ext cx="545314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r" rtl="1">
              <a:buAutoNum type="arabicPeriod"/>
            </a:pPr>
            <a:r>
              <a:rPr lang="fa-IR" b="1" dirty="0" smtClean="0">
                <a:cs typeface="B Nazanin" panose="00000400000000000000" pitchFamily="2" charset="-78"/>
              </a:rPr>
              <a:t>یارانه </a:t>
            </a:r>
          </a:p>
          <a:p>
            <a:pPr marL="342900" indent="-342900" algn="r" rtl="1">
              <a:buAutoNum type="arabicPeriod"/>
            </a:pPr>
            <a:r>
              <a:rPr lang="fa-IR" b="1" dirty="0" smtClean="0">
                <a:cs typeface="B Nazanin" panose="00000400000000000000" pitchFamily="2" charset="-78"/>
              </a:rPr>
              <a:t>اخذ عوارض و مالیات </a:t>
            </a:r>
          </a:p>
          <a:p>
            <a:pPr marL="342900" indent="-342900" algn="r" rtl="1">
              <a:buAutoNum type="arabicPeriod"/>
            </a:pPr>
            <a:r>
              <a:rPr lang="fa-IR" b="1" dirty="0" smtClean="0">
                <a:cs typeface="B Nazanin" panose="00000400000000000000" pitchFamily="2" charset="-78"/>
              </a:rPr>
              <a:t>تحویل در محل</a:t>
            </a:r>
          </a:p>
          <a:p>
            <a:pPr marL="342900" indent="-342900" algn="r" rtl="1">
              <a:buAutoNum type="arabicPeriod"/>
            </a:pPr>
            <a:r>
              <a:rPr lang="fa-IR" b="1" dirty="0" smtClean="0">
                <a:cs typeface="B Nazanin" panose="00000400000000000000" pitchFamily="2" charset="-78"/>
              </a:rPr>
              <a:t>کمک های </a:t>
            </a:r>
            <a:r>
              <a:rPr lang="fa-IR" b="1" dirty="0" err="1" smtClean="0">
                <a:cs typeface="B Nazanin" panose="00000400000000000000" pitchFamily="2" charset="-78"/>
              </a:rPr>
              <a:t>غیرنقدی</a:t>
            </a:r>
            <a:endParaRPr lang="fa-IR" b="1" dirty="0" smtClean="0">
              <a:cs typeface="B Nazanin" panose="00000400000000000000" pitchFamily="2" charset="-78"/>
            </a:endParaRPr>
          </a:p>
          <a:p>
            <a:pPr marL="342900" indent="-342900" algn="r" rtl="1">
              <a:buAutoNum type="arabicPeriod"/>
            </a:pPr>
            <a:r>
              <a:rPr lang="fa-IR" b="1" dirty="0" smtClean="0">
                <a:cs typeface="B Nazanin" panose="00000400000000000000" pitchFamily="2" charset="-78"/>
              </a:rPr>
              <a:t>ممنوعیت تبلیغات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967002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1520" y="188640"/>
            <a:ext cx="10673542" cy="1453554"/>
          </a:xfrm>
        </p:spPr>
        <p:txBody>
          <a:bodyPr>
            <a:noAutofit/>
          </a:bodyPr>
          <a:lstStyle/>
          <a:p>
            <a:pPr algn="ctr"/>
            <a:r>
              <a:rPr lang="fa-IR" sz="3200" b="1" dirty="0">
                <a:solidFill>
                  <a:srgbClr val="FF0000"/>
                </a:solidFill>
                <a:cs typeface="B Titr" panose="00000700000000000000" pitchFamily="2" charset="-78"/>
              </a:rPr>
              <a:t>قانون الحاق </a:t>
            </a:r>
            <a:r>
              <a:rPr lang="fa-IR" sz="3200" b="1" dirty="0" err="1">
                <a:solidFill>
                  <a:srgbClr val="FF0000"/>
                </a:solidFill>
                <a:cs typeface="B Titr" panose="00000700000000000000" pitchFamily="2" charset="-78"/>
              </a:rPr>
              <a:t>برخي</a:t>
            </a:r>
            <a:r>
              <a:rPr lang="fa-IR" sz="3200" b="1" dirty="0">
                <a:solidFill>
                  <a:srgbClr val="FF0000"/>
                </a:solidFill>
                <a:cs typeface="B Titr" panose="00000700000000000000" pitchFamily="2" charset="-78"/>
              </a:rPr>
              <a:t> مواد به قانون تنظیم بخشی از مقررات مالی دولت (2)</a:t>
            </a:r>
            <a:r>
              <a:rPr lang="fa-IR" sz="3200" b="1" dirty="0">
                <a:solidFill>
                  <a:srgbClr val="0070C0"/>
                </a:solidFill>
                <a:cs typeface="B Nazanin" pitchFamily="2" charset="-78"/>
              </a:rPr>
              <a:t/>
            </a:r>
            <a:br>
              <a:rPr lang="fa-IR" sz="3200" b="1" dirty="0">
                <a:solidFill>
                  <a:srgbClr val="0070C0"/>
                </a:solidFill>
                <a:cs typeface="B Nazanin" pitchFamily="2" charset="-78"/>
              </a:rPr>
            </a:br>
            <a:endParaRPr lang="fa-IR" sz="3200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4276" y="1642194"/>
            <a:ext cx="10313950" cy="5215806"/>
          </a:xfrm>
        </p:spPr>
        <p:txBody>
          <a:bodyPr>
            <a:normAutofit fontScale="25000" lnSpcReduction="20000"/>
          </a:bodyPr>
          <a:lstStyle/>
          <a:p>
            <a:pPr marL="0" indent="0" algn="ctr" rtl="1">
              <a:lnSpc>
                <a:spcPct val="270000"/>
              </a:lnSpc>
              <a:buNone/>
            </a:pPr>
            <a:r>
              <a:rPr lang="fa-IR" sz="8000" dirty="0">
                <a:cs typeface="B Nazanin" pitchFamily="2" charset="-78"/>
              </a:rPr>
              <a:t>-</a:t>
            </a:r>
            <a:r>
              <a:rPr lang="fa-IR" sz="7200" dirty="0">
                <a:cs typeface="B Titr" panose="00000700000000000000" pitchFamily="2" charset="-78"/>
              </a:rPr>
              <a:t>ماده 48</a:t>
            </a:r>
            <a:r>
              <a:rPr lang="en-US" sz="7200" dirty="0">
                <a:cs typeface="B Titr" panose="00000700000000000000" pitchFamily="2" charset="-78"/>
              </a:rPr>
              <a:t>- </a:t>
            </a:r>
            <a:r>
              <a:rPr lang="fa-IR" sz="7200" dirty="0">
                <a:cs typeface="B Titr" panose="00000700000000000000" pitchFamily="2" charset="-78"/>
              </a:rPr>
              <a:t>هرگونه توليد و واردات و عرضه كالاها و خدمات آسيب‌رسان به سلامت و داروهاي با احتمال سوءمصرف، مشمول عوارض خاص تحت عنوان عوارض سلامت می‌باشد. </a:t>
            </a:r>
          </a:p>
          <a:p>
            <a:pPr marL="0" indent="0" algn="ctr" rtl="1">
              <a:lnSpc>
                <a:spcPct val="270000"/>
              </a:lnSpc>
              <a:buNone/>
            </a:pPr>
            <a:r>
              <a:rPr lang="fa-IR" sz="7200" b="1" dirty="0">
                <a:solidFill>
                  <a:srgbClr val="FF0000"/>
                </a:solidFill>
                <a:cs typeface="B Titr" panose="00000700000000000000" pitchFamily="2" charset="-78"/>
              </a:rPr>
              <a:t>فهرست خدمات و اقدامات و كالاهاي آسيب‌رسان به سلامت و داروهاي با احتمال سوء‌مصرف توسط وزارت بهداشت، درمان و آموزش پزشكي </a:t>
            </a:r>
            <a:r>
              <a:rPr lang="fa-IR" sz="7200" dirty="0">
                <a:cs typeface="B Titr" panose="00000700000000000000" pitchFamily="2" charset="-78"/>
              </a:rPr>
              <a:t>و درصد عوارض (حداكثر ده درصد ارزش كالا) براي اين كالاها در </a:t>
            </a:r>
            <a:r>
              <a:rPr lang="fa-IR" sz="7200" b="1" dirty="0">
                <a:solidFill>
                  <a:srgbClr val="FF0000"/>
                </a:solidFill>
                <a:cs typeface="B Titr" panose="00000700000000000000" pitchFamily="2" charset="-78"/>
              </a:rPr>
              <a:t>ابتداي هر سال </a:t>
            </a:r>
            <a:r>
              <a:rPr lang="fa-IR" sz="7200" dirty="0">
                <a:cs typeface="B Titr" panose="00000700000000000000" pitchFamily="2" charset="-78"/>
              </a:rPr>
              <a:t>توسط كارگروهي با مسؤوليت وزارت بهداشت، درمان و آموزش پزشكي و با عضويت وزارتخانه‌هاي امور اقتصادي و دارايي، تعاون، كار و رفاه اجتماعي و صنعت، معدن و تجارت و سازمان مديريت و برنامه‌ريزي كشور </a:t>
            </a:r>
            <a:r>
              <a:rPr lang="fa-IR" sz="7200" b="1" dirty="0">
                <a:solidFill>
                  <a:srgbClr val="FF0000"/>
                </a:solidFill>
                <a:cs typeface="B Titr" panose="00000700000000000000" pitchFamily="2" charset="-78"/>
              </a:rPr>
              <a:t>تعيين و ابلاغ مي‌شود.</a:t>
            </a:r>
          </a:p>
          <a:p>
            <a:pPr marL="0" indent="0" algn="ctr" rtl="1">
              <a:lnSpc>
                <a:spcPct val="270000"/>
              </a:lnSpc>
              <a:buNone/>
            </a:pPr>
            <a:r>
              <a:rPr lang="fa-IR" sz="7200" dirty="0">
                <a:cs typeface="B Titr" panose="00000700000000000000" pitchFamily="2" charset="-78"/>
              </a:rPr>
              <a:t> صددرصد(100%) مبلغ وصولي پس از واريز به خزانه و مبادله موافقتنامه به‌صورت درآمد - هزينه در اختيار دستگاههاي اجرائي مربوطه قرار مي‌گيرد</a:t>
            </a:r>
            <a:r>
              <a:rPr lang="en-US" sz="7200" dirty="0">
                <a:cs typeface="B Titr" panose="00000700000000000000" pitchFamily="2" charset="-78"/>
              </a:rPr>
              <a:t>.</a:t>
            </a:r>
          </a:p>
          <a:p>
            <a:pPr algn="just">
              <a:lnSpc>
                <a:spcPct val="170000"/>
              </a:lnSpc>
            </a:pPr>
            <a:endParaRPr lang="fa-IR" sz="7200" dirty="0">
              <a:cs typeface="B Titr" panose="000007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F09A2-E893-4352-A517-D6BA724516B4}" type="slidenum">
              <a:rPr lang="fa-IR" smtClean="0"/>
              <a:pPr/>
              <a:t>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396560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9665" y="448886"/>
            <a:ext cx="8691603" cy="1346577"/>
          </a:xfrm>
        </p:spPr>
        <p:txBody>
          <a:bodyPr>
            <a:normAutofit fontScale="90000"/>
          </a:bodyPr>
          <a:lstStyle/>
          <a:p>
            <a:pPr lvl="0" algn="ctr"/>
            <a:r>
              <a:rPr lang="en-US" dirty="0">
                <a:solidFill>
                  <a:srgbClr val="FF0000"/>
                </a:solidFill>
                <a:cs typeface="B Nazanin" pitchFamily="2" charset="-78"/>
              </a:rPr>
              <a:t/>
            </a:r>
            <a:br>
              <a:rPr lang="en-US" dirty="0">
                <a:solidFill>
                  <a:srgbClr val="FF0000"/>
                </a:solidFill>
                <a:cs typeface="B Nazanin" pitchFamily="2" charset="-78"/>
              </a:rPr>
            </a:br>
            <a:r>
              <a:rPr lang="fa-IR" sz="3200" b="1" dirty="0">
                <a:solidFill>
                  <a:srgbClr val="FF0000"/>
                </a:solidFill>
                <a:cs typeface="2  Titr" panose="00000700000000000000" pitchFamily="2" charset="-78"/>
              </a:rPr>
              <a:t>قانون احکام دائمی برنامه های توسعه کشور </a:t>
            </a:r>
            <a:br>
              <a:rPr lang="fa-IR" sz="3200" b="1" dirty="0">
                <a:solidFill>
                  <a:srgbClr val="FF0000"/>
                </a:solidFill>
                <a:cs typeface="2  Titr" panose="00000700000000000000" pitchFamily="2" charset="-78"/>
              </a:rPr>
            </a:br>
            <a:endParaRPr lang="fa-IR" sz="3600" b="1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1795463"/>
            <a:ext cx="9917599" cy="422433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lvl="0" algn="just" rtl="1">
              <a:lnSpc>
                <a:spcPct val="150000"/>
              </a:lnSpc>
            </a:pPr>
            <a:r>
              <a:rPr lang="fa-IR" sz="2800" b="1" dirty="0">
                <a:cs typeface="B Nazanin" pitchFamily="2" charset="-78"/>
              </a:rPr>
              <a:t>بند</a:t>
            </a:r>
            <a:r>
              <a:rPr lang="fa-IR" sz="2800" b="1" i="1" dirty="0">
                <a:cs typeface="B Nazanin" pitchFamily="2" charset="-78"/>
              </a:rPr>
              <a:t> ج</a:t>
            </a:r>
            <a:r>
              <a:rPr lang="fa-IR" sz="2800" b="1" dirty="0">
                <a:cs typeface="B Nazanin" pitchFamily="2" charset="-78"/>
              </a:rPr>
              <a:t> ماده ۷ قانون احکام دایمی برنامه های توسعه  مصوب 1395 </a:t>
            </a:r>
            <a:endParaRPr lang="en-US" sz="2800" b="1" dirty="0">
              <a:cs typeface="B Nazanin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800" b="1" dirty="0">
                <a:solidFill>
                  <a:srgbClr val="FF0000"/>
                </a:solidFill>
                <a:cs typeface="B Nazanin" pitchFamily="2" charset="-78"/>
              </a:rPr>
              <a:t>هرگونه تبليغات خدمات و کالاهای آسيب رسان </a:t>
            </a:r>
            <a:r>
              <a:rPr lang="fa-IR" sz="2800" b="1" dirty="0">
                <a:cs typeface="B Nazanin" pitchFamily="2" charset="-78"/>
              </a:rPr>
              <a:t>به سلامت </a:t>
            </a:r>
            <a:r>
              <a:rPr lang="fa-IR" sz="2800" b="1" dirty="0">
                <a:solidFill>
                  <a:srgbClr val="FF0000"/>
                </a:solidFill>
                <a:cs typeface="B Nazanin" pitchFamily="2" charset="-78"/>
              </a:rPr>
              <a:t>موضوع ماده (48) </a:t>
            </a:r>
            <a:r>
              <a:rPr lang="fa-IR" sz="2800" b="1" dirty="0">
                <a:cs typeface="B Nazanin" pitchFamily="2" charset="-78"/>
              </a:rPr>
              <a:t>قانون الحاق موادی به قانون تنظيم بخشی از مقررات مالی دولت(2) بر اساس تشخيص و اعلام وزارت </a:t>
            </a:r>
            <a:r>
              <a:rPr lang="fa-IR" sz="2800" b="1" dirty="0" smtClean="0">
                <a:cs typeface="B Nazanin" pitchFamily="2" charset="-78"/>
              </a:rPr>
              <a:t>بهداشت٬ </a:t>
            </a:r>
            <a:r>
              <a:rPr lang="fa-IR" sz="2800" b="1" dirty="0">
                <a:cs typeface="B Nazanin" pitchFamily="2" charset="-78"/>
              </a:rPr>
              <a:t>درمان و آموزش پزشکی و سازمان ملی استاندارد ایران از سوی همه رسانه ها ممنوع است</a:t>
            </a:r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F09A2-E893-4352-A517-D6BA724516B4}" type="slidenum">
              <a:rPr lang="fa-IR" smtClean="0"/>
              <a:pPr/>
              <a:t>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83555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31767" y="305113"/>
            <a:ext cx="10540538" cy="73779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fa-IR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قانون برنامه پنجساله پنجم توسعه جمهوری اسلامی ایران (1394 ـ 1390) ...</a:t>
            </a:r>
            <a:endParaRPr lang="en-US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marL="228600" algn="r" rtl="1">
              <a:lnSpc>
                <a:spcPct val="115000"/>
              </a:lnSpc>
              <a:spcAft>
                <a:spcPts val="1000"/>
              </a:spcAft>
            </a:pPr>
            <a:endParaRPr lang="fa-IR" sz="2000" b="1" dirty="0" smtClean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228600" algn="just" rtl="1">
              <a:lnSpc>
                <a:spcPct val="150000"/>
              </a:lnSpc>
              <a:spcAft>
                <a:spcPts val="1000"/>
              </a:spcAft>
            </a:pPr>
            <a:r>
              <a:rPr lang="fa-IR" sz="20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ماده37ـ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برای پیشگیری و مقابله با بیماریها و عوامل خطرساز سلامتی که بیشترین هزینه اقتصادی و اجتماعی را دارند اقدامات زیر انجام </a:t>
            </a:r>
            <a:r>
              <a:rPr lang="fa-IR" sz="2000" b="1" dirty="0" err="1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می‎شود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:</a:t>
            </a:r>
            <a:endParaRPr lang="en-US" sz="2000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228600" algn="just" rtl="1">
              <a:lnSpc>
                <a:spcPct val="150000"/>
              </a:lnSpc>
              <a:spcAft>
                <a:spcPts val="1000"/>
              </a:spcAft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 ـ فهرست اقدامات و کالاهای </a:t>
            </a:r>
            <a:r>
              <a:rPr lang="fa-IR" sz="2000" b="1" dirty="0" err="1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آسیب‎رسان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به سلامت و داروهای با احتمال سوء مصرف توسط وزارت بهداشت، درمان و آموزش پزشکی و درصد عوارض برای این کالاها در ابتدای هر سال توسط </a:t>
            </a:r>
            <a:r>
              <a:rPr lang="fa-IR" sz="2000" b="1" dirty="0" err="1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کارگروهی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با مسؤولیت وزارت بهداشت، درمان و آموزش پزشکی و با عضویت </a:t>
            </a:r>
            <a:r>
              <a:rPr lang="fa-IR" sz="2000" b="1" dirty="0" err="1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وزارتخانه‎های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امور اقتصادی و </a:t>
            </a:r>
            <a:r>
              <a:rPr lang="fa-IR" sz="2000" b="1" dirty="0" err="1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دارائی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، بازرگانی، رفاه و تأمین اجتماعی و صنایع و معادن و معاونت تعیین و ابلاغ </a:t>
            </a:r>
            <a:r>
              <a:rPr lang="fa-IR" sz="2000" b="1" dirty="0" err="1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می‎شود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  <a:endParaRPr lang="en-US" sz="2000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228600" algn="just" rtl="1">
              <a:lnSpc>
                <a:spcPct val="150000"/>
              </a:lnSpc>
              <a:spcAft>
                <a:spcPts val="1000"/>
              </a:spcAft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ج ـ تبلیغ خدمات و کالاهای </a:t>
            </a:r>
            <a:r>
              <a:rPr lang="fa-IR" sz="2000" b="1" dirty="0" err="1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تهدیدکننده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سلامت که مصادیق آن سالانه توسط </a:t>
            </a:r>
            <a:r>
              <a:rPr lang="fa-IR" sz="2000" b="1" dirty="0" err="1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کارگروه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موضوع بند (الف) این ماده تعیین و اعلام </a:t>
            </a:r>
            <a:r>
              <a:rPr lang="fa-IR" sz="2000" b="1" dirty="0" err="1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می‎شود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از سوی کلیه </a:t>
            </a:r>
            <a:r>
              <a:rPr lang="fa-IR" sz="2000" b="1" dirty="0" err="1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رسانه‎ها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ممنوع است.</a:t>
            </a:r>
            <a:endParaRPr lang="en-US" sz="2000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228600" algn="just" rtl="1">
              <a:lnSpc>
                <a:spcPct val="150000"/>
              </a:lnSpc>
              <a:spcAft>
                <a:spcPts val="1000"/>
              </a:spcAft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تبصره ـ عدم رعایت مفاد بند (ج) این ماده مستوجب جزای نقدی از ده میلیون (10.000.000) ریال تا یک میلیارد (1.000.000.000) ریال با حکم مراجع </a:t>
            </a:r>
            <a:r>
              <a:rPr lang="fa-IR" sz="2000" b="1" dirty="0" err="1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ذی‎صلاح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000" b="1" dirty="0" err="1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قضائی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خواهد بود. در صورت تکرار برای هر بار حداقل بیست درصد (20%) به جریمه قبلی اضافه </a:t>
            </a:r>
            <a:r>
              <a:rPr lang="fa-IR" sz="2000" b="1" dirty="0" err="1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می‎شود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  <a:endParaRPr lang="en-US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228600" algn="just" rtl="1">
              <a:lnSpc>
                <a:spcPct val="115000"/>
              </a:lnSpc>
              <a:spcAft>
                <a:spcPts val="1000"/>
              </a:spcAft>
            </a:pPr>
            <a:r>
              <a:rPr lang="fa-IR" sz="1400" dirty="0">
                <a:latin typeface="Calibri" panose="020F0502020204030204" pitchFamily="34" charset="0"/>
                <a:ea typeface="Calibri" panose="020F0502020204030204" pitchFamily="34" charset="0"/>
                <a:cs typeface="B Yagut" panose="00000400000000000000" pitchFamily="2" charset="-78"/>
              </a:rPr>
              <a:t/>
            </a:r>
            <a:br>
              <a:rPr lang="fa-IR" sz="1400" dirty="0">
                <a:latin typeface="Calibri" panose="020F0502020204030204" pitchFamily="34" charset="0"/>
                <a:ea typeface="Calibri" panose="020F0502020204030204" pitchFamily="34" charset="0"/>
                <a:cs typeface="B Yagut" panose="00000400000000000000" pitchFamily="2" charset="-78"/>
              </a:rPr>
            </a:b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en-US" sz="1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959425"/>
      </p:ext>
    </p:extLst>
  </p:cSld>
  <p:clrMapOvr>
    <a:masterClrMapping/>
  </p:clrMapOvr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Droplet</Template>
  <TotalTime>1948</TotalTime>
  <Words>2927</Words>
  <Application>Microsoft Office PowerPoint</Application>
  <PresentationFormat>Widescreen</PresentationFormat>
  <Paragraphs>247</Paragraphs>
  <Slides>38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51" baseType="lpstr">
      <vt:lpstr>맑은 고딕</vt:lpstr>
      <vt:lpstr>2  Titr</vt:lpstr>
      <vt:lpstr>Arial</vt:lpstr>
      <vt:lpstr>B Nazanin</vt:lpstr>
      <vt:lpstr>B Titr</vt:lpstr>
      <vt:lpstr>B Yagut</vt:lpstr>
      <vt:lpstr>Calibri</vt:lpstr>
      <vt:lpstr>Calibri Light</vt:lpstr>
      <vt:lpstr>Symbol</vt:lpstr>
      <vt:lpstr>Times New Roman</vt:lpstr>
      <vt:lpstr>Tw Cen MT</vt:lpstr>
      <vt:lpstr>Wingdings</vt:lpstr>
      <vt:lpstr>Droplet</vt:lpstr>
      <vt:lpstr>PowerPoint Presentation</vt:lpstr>
      <vt:lpstr>ممنوعیت تبلیغات خدمات و کالاهای آسیب رسان</vt:lpstr>
      <vt:lpstr>تامین سلامت جامعه راهکارهای</vt:lpstr>
      <vt:lpstr>آموزش</vt:lpstr>
      <vt:lpstr>تاثیر بر ترجیحات </vt:lpstr>
      <vt:lpstr>وضعیت جامعه از نظر تحلیل رفتاری</vt:lpstr>
      <vt:lpstr>قانون الحاق برخي مواد به قانون تنظیم بخشی از مقررات مالی دولت (2) </vt:lpstr>
      <vt:lpstr> قانون احکام دائمی برنامه های توسعه کشور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فلسفه تعیین فهرست </vt:lpstr>
      <vt:lpstr>مولفه های تعیین فهرست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سوسیس، کالباس  و  ژامبون : تفاوت ها </vt:lpstr>
      <vt:lpstr>مقایسه روغن ها (حیوانی- گیاهی- جامد- مایع- ترانس- اشباع اسیدهای چرب ضروری و تراریخته)</vt:lpstr>
      <vt:lpstr>فرآورده های کاکائویی</vt:lpstr>
      <vt:lpstr>مواد آرایشی ( فرآورده های رنگی پوست و مو ...</vt:lpstr>
      <vt:lpstr>مقایسه آبمیوه- نوشیدنی ها ی میوه ای- شربت- نکتار)</vt:lpstr>
      <vt:lpstr>پنیر اولیه استاندارد</vt:lpstr>
      <vt:lpstr>پنیر پیتزای پروسس</vt:lpstr>
      <vt:lpstr>پنیر های سخت و نیمه سخت </vt:lpstr>
      <vt:lpstr>پنیر گودا ( استاندارد 2344)</vt:lpstr>
      <vt:lpstr>پنیر پارمسان (استاندارد 2344)</vt:lpstr>
      <vt:lpstr>تاپینگ (استاندارد 15696)</vt:lpstr>
      <vt:lpstr>توصیه های سازمان جهانی بهداشت در مورد تبلیغات مواد غذایی</vt:lpstr>
      <vt:lpstr>سیاست های تبلیغاتی در برخی کشورها </vt:lpstr>
      <vt:lpstr>سیاست های تبلیغاتی در برخی کشورها </vt:lpstr>
      <vt:lpstr>PowerPoint Presentation</vt:lpstr>
    </vt:vector>
  </TitlesOfParts>
  <Company>health.gov.ir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گزارش اقدامات کارگروه تعیین فهرست و نظارت بر ممنوعیت تبلیغات کالاها و خدمات آسیب رسان در سال 1397</dc:title>
  <dc:creator>پریانی آقای عباس</dc:creator>
  <cp:lastModifiedBy>T.Moghadas</cp:lastModifiedBy>
  <cp:revision>305</cp:revision>
  <cp:lastPrinted>2022-08-16T04:32:00Z</cp:lastPrinted>
  <dcterms:created xsi:type="dcterms:W3CDTF">2019-02-05T09:00:21Z</dcterms:created>
  <dcterms:modified xsi:type="dcterms:W3CDTF">2023-08-09T05:16:51Z</dcterms:modified>
</cp:coreProperties>
</file>